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371" r:id="rId2"/>
    <p:sldId id="421" r:id="rId3"/>
    <p:sldId id="422" r:id="rId4"/>
    <p:sldId id="423" r:id="rId5"/>
    <p:sldId id="424" r:id="rId6"/>
    <p:sldId id="426" r:id="rId7"/>
    <p:sldId id="427" r:id="rId8"/>
    <p:sldId id="428" r:id="rId9"/>
    <p:sldId id="429" r:id="rId10"/>
    <p:sldId id="430" r:id="rId11"/>
    <p:sldId id="431" r:id="rId12"/>
    <p:sldId id="433" r:id="rId13"/>
    <p:sldId id="432" r:id="rId14"/>
    <p:sldId id="442" r:id="rId15"/>
    <p:sldId id="440" r:id="rId16"/>
    <p:sldId id="441" r:id="rId17"/>
    <p:sldId id="437" r:id="rId18"/>
    <p:sldId id="438" r:id="rId19"/>
    <p:sldId id="434" r:id="rId20"/>
    <p:sldId id="443" r:id="rId21"/>
    <p:sldId id="444" r:id="rId22"/>
    <p:sldId id="445" r:id="rId23"/>
    <p:sldId id="447" r:id="rId24"/>
    <p:sldId id="446" r:id="rId25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3333FF"/>
    <a:srgbClr val="D374D3"/>
    <a:srgbClr val="FF05FF"/>
    <a:srgbClr val="FFA4FF"/>
    <a:srgbClr val="6F6FBC"/>
    <a:srgbClr val="FFCC00"/>
    <a:srgbClr val="FFA1F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1" autoAdjust="0"/>
    <p:restoredTop sz="93487" autoAdjust="0"/>
  </p:normalViewPr>
  <p:slideViewPr>
    <p:cSldViewPr>
      <p:cViewPr>
        <p:scale>
          <a:sx n="100" d="100"/>
          <a:sy n="100" d="100"/>
        </p:scale>
        <p:origin x="46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>
      <p:cViewPr varScale="1">
        <p:scale>
          <a:sx n="72" d="100"/>
          <a:sy n="72" d="100"/>
        </p:scale>
        <p:origin x="-2088" y="-108"/>
      </p:cViewPr>
      <p:guideLst>
        <p:guide orient="horz" pos="3110"/>
        <p:guide pos="2141"/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DA03D7EB-9E0C-4353-A452-30CC5AC32CD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2060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85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965" y="3229443"/>
            <a:ext cx="7900322" cy="305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2950D449-5E8C-4FDE-96D3-C1709AE610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998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4"/>
          <p:cNvSpPr>
            <a:spLocks noChangeArrowheads="1"/>
          </p:cNvSpPr>
          <p:nvPr userDrawn="1"/>
        </p:nvSpPr>
        <p:spPr bwMode="auto">
          <a:xfrm>
            <a:off x="142875" y="6165850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5" name="Group 20"/>
          <p:cNvGrpSpPr>
            <a:grpSpLocks/>
          </p:cNvGrpSpPr>
          <p:nvPr userDrawn="1"/>
        </p:nvGrpSpPr>
        <p:grpSpPr bwMode="auto">
          <a:xfrm>
            <a:off x="468313" y="2924175"/>
            <a:ext cx="7991475" cy="144463"/>
            <a:chOff x="-4" y="407"/>
            <a:chExt cx="5777" cy="85"/>
          </a:xfrm>
        </p:grpSpPr>
        <p:pic>
          <p:nvPicPr>
            <p:cNvPr id="6" name="Picture 2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" y="407"/>
              <a:ext cx="5777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61" y="443"/>
              <a:ext cx="5638" cy="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ko-KR" altLang="ko-KR" sz="1600">
                <a:latin typeface="굴림" pitchFamily="50" charset="-127"/>
              </a:endParaRPr>
            </a:p>
          </p:txBody>
        </p:sp>
      </p:grpSp>
      <p:grpSp>
        <p:nvGrpSpPr>
          <p:cNvPr id="8" name="그룹 45"/>
          <p:cNvGrpSpPr>
            <a:grpSpLocks/>
          </p:cNvGrpSpPr>
          <p:nvPr userDrawn="1"/>
        </p:nvGrpSpPr>
        <p:grpSpPr bwMode="auto">
          <a:xfrm>
            <a:off x="1071563" y="4286250"/>
            <a:ext cx="1730375" cy="787400"/>
            <a:chOff x="3768714" y="3392487"/>
            <a:chExt cx="1766894" cy="787403"/>
          </a:xfrm>
        </p:grpSpPr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243407" y="3611602"/>
              <a:ext cx="1292225" cy="568327"/>
              <a:chOff x="2154" y="3158"/>
              <a:chExt cx="1315" cy="454"/>
            </a:xfrm>
          </p:grpSpPr>
          <p:grpSp>
            <p:nvGrpSpPr>
              <p:cNvPr id="13" name="Group 24"/>
              <p:cNvGrpSpPr>
                <a:grpSpLocks/>
              </p:cNvGrpSpPr>
              <p:nvPr/>
            </p:nvGrpSpPr>
            <p:grpSpPr bwMode="auto">
              <a:xfrm>
                <a:off x="2154" y="3294"/>
                <a:ext cx="1315" cy="318"/>
                <a:chOff x="2381" y="3294"/>
                <a:chExt cx="1315" cy="318"/>
              </a:xfrm>
            </p:grpSpPr>
            <p:sp>
              <p:nvSpPr>
                <p:cNvPr id="15" name="AutoShape 25"/>
                <p:cNvSpPr>
                  <a:spLocks noChangeArrowheads="1"/>
                </p:cNvSpPr>
                <p:nvPr/>
              </p:nvSpPr>
              <p:spPr bwMode="auto">
                <a:xfrm>
                  <a:off x="2700" y="3294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6" name="AutoShape 26"/>
                <p:cNvSpPr>
                  <a:spLocks noChangeArrowheads="1"/>
                </p:cNvSpPr>
                <p:nvPr/>
              </p:nvSpPr>
              <p:spPr bwMode="auto">
                <a:xfrm>
                  <a:off x="3016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7" name="AutoShape 27"/>
                <p:cNvSpPr>
                  <a:spLocks noChangeArrowheads="1"/>
                </p:cNvSpPr>
                <p:nvPr/>
              </p:nvSpPr>
              <p:spPr bwMode="auto">
                <a:xfrm>
                  <a:off x="2700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8" name="AutoShape 28"/>
                <p:cNvSpPr>
                  <a:spLocks noChangeArrowheads="1"/>
                </p:cNvSpPr>
                <p:nvPr/>
              </p:nvSpPr>
              <p:spPr bwMode="auto">
                <a:xfrm>
                  <a:off x="2381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" name="AutoShape 29"/>
                <p:cNvSpPr>
                  <a:spLocks noChangeArrowheads="1"/>
                </p:cNvSpPr>
                <p:nvPr/>
              </p:nvSpPr>
              <p:spPr bwMode="auto">
                <a:xfrm>
                  <a:off x="3016" y="342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0" name="AutoShape 30"/>
                <p:cNvSpPr>
                  <a:spLocks noChangeArrowheads="1"/>
                </p:cNvSpPr>
                <p:nvPr/>
              </p:nvSpPr>
              <p:spPr bwMode="auto">
                <a:xfrm>
                  <a:off x="2700" y="347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1" name="AutoShape 31"/>
                <p:cNvSpPr>
                  <a:spLocks noChangeArrowheads="1"/>
                </p:cNvSpPr>
                <p:nvPr/>
              </p:nvSpPr>
              <p:spPr bwMode="auto">
                <a:xfrm>
                  <a:off x="3016" y="3521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2" name="AutoShape 32"/>
                <p:cNvSpPr>
                  <a:spLocks noChangeArrowheads="1"/>
                </p:cNvSpPr>
                <p:nvPr/>
              </p:nvSpPr>
              <p:spPr bwMode="auto">
                <a:xfrm>
                  <a:off x="3289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14" name="Picture 33" descr="radio_tow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3158"/>
                <a:ext cx="17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3768714" y="3392490"/>
              <a:ext cx="1339850" cy="595313"/>
              <a:chOff x="2519" y="1257"/>
              <a:chExt cx="844" cy="375"/>
            </a:xfrm>
          </p:grpSpPr>
          <p:pic>
            <p:nvPicPr>
              <p:cNvPr id="11" name="Picture 96" descr="Internet cloud web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9" y="1268"/>
                <a:ext cx="844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7" descr="Glob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7" y="1257"/>
                <a:ext cx="265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3" name="Picture 175" descr="MMj02134940000[1]"/>
          <p:cNvPicPr>
            <a:picLocks noChangeAspect="1" noChangeArrowheads="1" noCrop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57750"/>
            <a:ext cx="3571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25" name="Picture 50" descr="inha_ui_emblem0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 userDrawn="1"/>
        </p:nvSpPr>
        <p:spPr>
          <a:xfrm>
            <a:off x="6286500" y="6357938"/>
            <a:ext cx="20875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27" name="Picture 1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28625"/>
            <a:ext cx="1857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제목 5"/>
          <p:cNvSpPr>
            <a:spLocks noGrp="1"/>
          </p:cNvSpPr>
          <p:nvPr>
            <p:ph type="title"/>
          </p:nvPr>
        </p:nvSpPr>
        <p:spPr>
          <a:xfrm>
            <a:off x="1500166" y="1357298"/>
            <a:ext cx="6400816" cy="1285884"/>
          </a:xfrm>
        </p:spPr>
        <p:txBody>
          <a:bodyPr/>
          <a:lstStyle>
            <a:lvl1pPr algn="ctr">
              <a:defRPr sz="3600"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7" name="내용 개체 틀 2"/>
          <p:cNvSpPr>
            <a:spLocks noGrp="1"/>
          </p:cNvSpPr>
          <p:nvPr>
            <p:ph idx="1"/>
          </p:nvPr>
        </p:nvSpPr>
        <p:spPr>
          <a:xfrm>
            <a:off x="4786314" y="3571876"/>
            <a:ext cx="3400420" cy="1428760"/>
          </a:xfrm>
        </p:spPr>
        <p:txBody>
          <a:bodyPr/>
          <a:lstStyle>
            <a:lvl1pPr marL="0" marR="0" indent="0" algn="l" defTabSz="914400" rtl="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lang="ko-KR" altLang="en-US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휴먼둥근헤드라인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noProof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5131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B6DFE-F514-4C3C-B585-4B22FEC529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159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20713"/>
            <a:ext cx="2057400" cy="54006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198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89FB6-3724-4461-ACF3-CDD8B71EA15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032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6477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757613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C87E2-E9E0-4170-AB6C-B49417E332F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83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spcBef>
                <a:spcPts val="600"/>
              </a:spcBef>
              <a:spcAft>
                <a:spcPts val="0"/>
              </a:spcAft>
              <a:defRPr sz="2400" b="1">
                <a:latin typeface="Calibri" pitchFamily="34" charset="0"/>
                <a:ea typeface="HY헤드라인M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28596" y="285728"/>
            <a:ext cx="6400816" cy="647700"/>
          </a:xfrm>
        </p:spPr>
        <p:txBody>
          <a:bodyPr/>
          <a:lstStyle>
            <a:lvl1pPr algn="l">
              <a:defRPr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F3464-0B4B-486D-B98D-5FC49359FD3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3261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6F8C-B224-4395-A1D2-7BC6C4D2E5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983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7E576C-4BF2-41B1-AD7D-906982E0A6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45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141770-BB35-4BB3-AAF8-C1978D1D39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26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C44AD-C10D-4BF9-A42B-8C8BB75167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88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13FC8B-6141-4271-AC3F-08AC0B0538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56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12C7-FD5D-4CB2-942B-B28ECDBE46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925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0C3B18-297B-4470-81CD-35CD3C68880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09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5313" y="6215063"/>
            <a:ext cx="62230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>
                <a:latin typeface="Copperplate Gothic Bold" panose="020E0705020206020404" pitchFamily="34" charset="0"/>
              </a:defRPr>
            </a:lvl1pPr>
          </a:lstStyle>
          <a:p>
            <a:fld id="{F67049A6-CD05-4027-8543-E9C64A988B5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315913"/>
            <a:ext cx="69294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45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1030" name="Picture 50" descr="inha_ui_emblem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47"/>
          <p:cNvSpPr>
            <a:spLocks noChangeArrowheads="1"/>
          </p:cNvSpPr>
          <p:nvPr userDrawn="1"/>
        </p:nvSpPr>
        <p:spPr bwMode="auto">
          <a:xfrm>
            <a:off x="179388" y="1000125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428625" y="6215063"/>
            <a:ext cx="8286750" cy="4603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072188" y="6357938"/>
            <a:ext cx="208756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1034" name="Picture 1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357188"/>
            <a:ext cx="1857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40000"/>
        </a:spcBef>
        <a:spcAft>
          <a:spcPct val="15000"/>
        </a:spcAft>
        <a:buClr>
          <a:schemeClr val="bg2"/>
        </a:buClr>
        <a:buSzPct val="75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u"/>
        <a:defRPr kumimoji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Ø"/>
        <a:defRPr kumimoji="1" sz="1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1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3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962B-1600-490B-926E-5CBFE8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66" y="1357298"/>
            <a:ext cx="6686568" cy="1285884"/>
          </a:xfrm>
        </p:spPr>
        <p:txBody>
          <a:bodyPr/>
          <a:lstStyle/>
          <a:p>
            <a:pPr algn="r"/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 탐색 알고리즘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MATLAB GUI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AB866-10AD-42AF-A50A-70E6CB72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cs typeface="Calibri" panose="020F0502020204030204" pitchFamily="34" charset="0"/>
              </a:rPr>
              <a:t>Inha</a:t>
            </a:r>
            <a:r>
              <a:rPr lang="en-US" altLang="ko-KR" dirty="0">
                <a:cs typeface="Calibri" panose="020F0502020204030204" pitchFamily="34" charset="0"/>
              </a:rPr>
              <a:t> University</a:t>
            </a:r>
          </a:p>
          <a:p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Park </a:t>
            </a:r>
            <a:r>
              <a:rPr lang="en-US" altLang="ko-KR" dirty="0" err="1">
                <a:cs typeface="Calibri" panose="020F0502020204030204" pitchFamily="34" charset="0"/>
              </a:rPr>
              <a:t>Kwang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en-US" altLang="ko-KR" dirty="0" err="1">
                <a:cs typeface="Calibri" panose="020F0502020204030204" pitchFamily="34" charset="0"/>
              </a:rPr>
              <a:t>Seok</a:t>
            </a:r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Choi Yu </a:t>
            </a:r>
            <a:r>
              <a:rPr lang="en-US" altLang="ko-KR" dirty="0" err="1">
                <a:cs typeface="Calibri" panose="020F0502020204030204" pitchFamily="34" charset="0"/>
              </a:rPr>
              <a:t>Jin</a:t>
            </a:r>
            <a:endParaRPr lang="ko-KR" altLang="en-US" dirty="0"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1416D-B247-4DE8-8789-00C7DAAF8645}"/>
              </a:ext>
            </a:extLst>
          </p:cNvPr>
          <p:cNvSpPr txBox="1"/>
          <p:nvPr/>
        </p:nvSpPr>
        <p:spPr>
          <a:xfrm>
            <a:off x="389823" y="3096546"/>
            <a:ext cx="222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11/19 </a:t>
            </a:r>
            <a:r>
              <a:rPr lang="ko-KR" altLang="en-US" sz="1200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기획안</a:t>
            </a:r>
            <a:endParaRPr lang="ko-KR" altLang="en-US" sz="1200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Simulation with input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2" name="현재 유틸리티  위치 버튼">
            <a:hlinkClick r:id="" action="ppaction://media"/>
            <a:extLst>
              <a:ext uri="{FF2B5EF4-FFF2-40B4-BE49-F238E27FC236}">
                <a16:creationId xmlns:a16="http://schemas.microsoft.com/office/drawing/2014/main" id="{3AA1AF34-D90F-4FBC-950A-A0F0DEB964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073944"/>
            <a:ext cx="8813347" cy="51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Another Window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5" name="3D topology 시뮬레이션보기">
            <a:hlinkClick r:id="" action="ppaction://media"/>
            <a:extLst>
              <a:ext uri="{FF2B5EF4-FFF2-40B4-BE49-F238E27FC236}">
                <a16:creationId xmlns:a16="http://schemas.microsoft.com/office/drawing/2014/main" id="{302604BF-8F1E-4A67-A67A-6F4EA5FB2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816" y="1156032"/>
            <a:ext cx="6120680" cy="497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A4A00-C2FB-4D08-BCE8-499C37F87886}"/>
              </a:ext>
            </a:extLst>
          </p:cNvPr>
          <p:cNvSpPr txBox="1"/>
          <p:nvPr/>
        </p:nvSpPr>
        <p:spPr>
          <a:xfrm>
            <a:off x="-28922" y="1666084"/>
            <a:ext cx="2737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센서 정보를 입력받은 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센서배치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’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통한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생성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9BC9A-7FD2-438F-B5D3-C321DF32A95F}"/>
              </a:ext>
            </a:extLst>
          </p:cNvPr>
          <p:cNvSpPr txBox="1"/>
          <p:nvPr/>
        </p:nvSpPr>
        <p:spPr>
          <a:xfrm>
            <a:off x="-28922" y="2691219"/>
            <a:ext cx="273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색깔을 통한 높낮이 표시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B04C9-7565-4F85-8A00-B38D8811DEDB}"/>
              </a:ext>
            </a:extLst>
          </p:cNvPr>
          <p:cNvSpPr txBox="1"/>
          <p:nvPr/>
        </p:nvSpPr>
        <p:spPr>
          <a:xfrm>
            <a:off x="-14461" y="3305841"/>
            <a:ext cx="273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여러 시점에서 관찰 가능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350AE-2B0D-4B1A-9059-72F540C9B3B9}"/>
              </a:ext>
            </a:extLst>
          </p:cNvPr>
          <p:cNvSpPr txBox="1"/>
          <p:nvPr/>
        </p:nvSpPr>
        <p:spPr>
          <a:xfrm>
            <a:off x="0" y="3939129"/>
            <a:ext cx="273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센서 및 드론 색깔 구분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5AD2B-197C-4279-BC1E-CEAFB74E85D4}"/>
              </a:ext>
            </a:extLst>
          </p:cNvPr>
          <p:cNvSpPr txBox="1"/>
          <p:nvPr/>
        </p:nvSpPr>
        <p:spPr>
          <a:xfrm>
            <a:off x="11126" y="4572417"/>
            <a:ext cx="273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드론 위치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확인 가능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285728"/>
            <a:ext cx="6400816" cy="647700"/>
          </a:xfrm>
        </p:spPr>
        <p:txBody>
          <a:bodyPr/>
          <a:lstStyle/>
          <a:p>
            <a:r>
              <a:rPr lang="en-US" altLang="ko-KR" dirty="0"/>
              <a:t>New Sensor Placement Code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A0171-BD84-4A19-B0F8-D1FACB05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1" t="20045" r="7187" b="2155"/>
          <a:stretch/>
        </p:blipFill>
        <p:spPr>
          <a:xfrm>
            <a:off x="3824367" y="1196752"/>
            <a:ext cx="2651203" cy="2160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170E6D-4C79-4D47-AC01-79952AFE8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3" t="20084" r="7186" b="1961"/>
          <a:stretch/>
        </p:blipFill>
        <p:spPr>
          <a:xfrm>
            <a:off x="6483486" y="1204000"/>
            <a:ext cx="2553010" cy="216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094F1A-FC99-4F67-941A-8B07D1422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6" t="17962" r="6799" b="3928"/>
          <a:stretch/>
        </p:blipFill>
        <p:spPr>
          <a:xfrm>
            <a:off x="3902263" y="3717032"/>
            <a:ext cx="2553010" cy="2160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7447F4-D0E5-4558-AD38-BE8E155B5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15" t="17962" r="7173" b="3928"/>
          <a:stretch/>
        </p:blipFill>
        <p:spPr>
          <a:xfrm>
            <a:off x="6483486" y="3717032"/>
            <a:ext cx="2553010" cy="2160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C7E70-6F8B-49C5-8D35-232051C28A67}"/>
              </a:ext>
            </a:extLst>
          </p:cNvPr>
          <p:cNvSpPr txBox="1"/>
          <p:nvPr/>
        </p:nvSpPr>
        <p:spPr>
          <a:xfrm>
            <a:off x="179512" y="2686809"/>
            <a:ext cx="34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센서의 최대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최소 개수 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1A0BA-0B60-4C96-BF60-57F62EF6B029}"/>
              </a:ext>
            </a:extLst>
          </p:cNvPr>
          <p:cNvSpPr txBox="1"/>
          <p:nvPr/>
        </p:nvSpPr>
        <p:spPr>
          <a:xfrm>
            <a:off x="179512" y="3129905"/>
            <a:ext cx="34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(1~5)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F679F-0E36-4E4C-AD26-B32139BB983E}"/>
              </a:ext>
            </a:extLst>
          </p:cNvPr>
          <p:cNvSpPr txBox="1"/>
          <p:nvPr/>
        </p:nvSpPr>
        <p:spPr>
          <a:xfrm>
            <a:off x="179512" y="3573001"/>
            <a:ext cx="34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종류당 센서 개수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4E95B-0965-4619-AE36-A63510034340}"/>
              </a:ext>
            </a:extLst>
          </p:cNvPr>
          <p:cNvSpPr txBox="1"/>
          <p:nvPr/>
        </p:nvSpPr>
        <p:spPr>
          <a:xfrm>
            <a:off x="51317" y="1758964"/>
            <a:ext cx="3872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형태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센서 배치와 다르게 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정보들을 대입해서 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Topology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있는 코드 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9216A-2BC3-474F-B600-CA0AFCF0B214}"/>
              </a:ext>
            </a:extLst>
          </p:cNvPr>
          <p:cNvSpPr txBox="1"/>
          <p:nvPr/>
        </p:nvSpPr>
        <p:spPr>
          <a:xfrm>
            <a:off x="179512" y="4016097"/>
            <a:ext cx="34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랜덤 클러스터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E4D42-9635-4924-BD2A-BC50F9A06CE8}"/>
              </a:ext>
            </a:extLst>
          </p:cNvPr>
          <p:cNvSpPr txBox="1"/>
          <p:nvPr/>
        </p:nvSpPr>
        <p:spPr>
          <a:xfrm>
            <a:off x="4419491" y="5877272"/>
            <a:ext cx="1518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= 5 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3B817-7E2D-4179-AF20-0B5B6E245FB5}"/>
              </a:ext>
            </a:extLst>
          </p:cNvPr>
          <p:cNvSpPr txBox="1"/>
          <p:nvPr/>
        </p:nvSpPr>
        <p:spPr>
          <a:xfrm>
            <a:off x="7075139" y="5877271"/>
            <a:ext cx="1961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= 2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7A015-EDF0-4FC4-8564-AC71430A4986}"/>
              </a:ext>
            </a:extLst>
          </p:cNvPr>
          <p:cNvSpPr txBox="1"/>
          <p:nvPr/>
        </p:nvSpPr>
        <p:spPr>
          <a:xfrm>
            <a:off x="7092280" y="33746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개수 변경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36ED8-FB5B-4B29-A827-2609773D1F9E}"/>
              </a:ext>
            </a:extLst>
          </p:cNvPr>
          <p:cNvSpPr txBox="1"/>
          <p:nvPr/>
        </p:nvSpPr>
        <p:spPr>
          <a:xfrm>
            <a:off x="4427984" y="33746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개수 변경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990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&amp; Future Plans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1ECAD-914B-4403-906A-0B6A65B1EA0F}"/>
              </a:ext>
            </a:extLst>
          </p:cNvPr>
          <p:cNvSpPr txBox="1"/>
          <p:nvPr/>
        </p:nvSpPr>
        <p:spPr>
          <a:xfrm>
            <a:off x="611560" y="1691765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실행되는 동안 그래프 출력이 불가능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401A-0447-4E67-9031-4B2D52775FD2}"/>
              </a:ext>
            </a:extLst>
          </p:cNvPr>
          <p:cNvSpPr txBox="1"/>
          <p:nvPr/>
        </p:nvSpPr>
        <p:spPr>
          <a:xfrm>
            <a:off x="611560" y="2092514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Input data( UAV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Swarm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작동 에러 발생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3970A-88CE-4045-B18A-891FC31BE2D9}"/>
              </a:ext>
            </a:extLst>
          </p:cNvPr>
          <p:cNvSpPr txBox="1"/>
          <p:nvPr/>
        </p:nvSpPr>
        <p:spPr>
          <a:xfrm>
            <a:off x="611560" y="2524562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이미지가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파일임에도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불구하고 센서를 가리는 현상 발생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1F98B-1E54-44DE-BC81-1CC00483F3CC}"/>
              </a:ext>
            </a:extLst>
          </p:cNvPr>
          <p:cNvSpPr txBox="1"/>
          <p:nvPr/>
        </p:nvSpPr>
        <p:spPr>
          <a:xfrm>
            <a:off x="224757" y="1268760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084F-DE9B-456E-8F2D-2CD92EBCF3A5}"/>
              </a:ext>
            </a:extLst>
          </p:cNvPr>
          <p:cNvSpPr txBox="1"/>
          <p:nvPr/>
        </p:nvSpPr>
        <p:spPr>
          <a:xfrm>
            <a:off x="224757" y="3523903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Plans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E24C-573B-40BF-8E3B-D974F87F2444}"/>
              </a:ext>
            </a:extLst>
          </p:cNvPr>
          <p:cNvSpPr txBox="1"/>
          <p:nvPr/>
        </p:nvSpPr>
        <p:spPr>
          <a:xfrm>
            <a:off x="611560" y="3932022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Input Data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코드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재수정할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예정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B7A07-5208-42F5-A35C-717CBC23DB0C}"/>
              </a:ext>
            </a:extLst>
          </p:cNvPr>
          <p:cNvSpPr txBox="1"/>
          <p:nvPr/>
        </p:nvSpPr>
        <p:spPr>
          <a:xfrm>
            <a:off x="611560" y="435670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계기판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눈금 형태의 그래프 구현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UAV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표시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표현할 값 생각 중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6BEFC-7010-4C97-9E61-0860BB2D1569}"/>
              </a:ext>
            </a:extLst>
          </p:cNvPr>
          <p:cNvSpPr txBox="1"/>
          <p:nvPr/>
        </p:nvSpPr>
        <p:spPr>
          <a:xfrm>
            <a:off x="611560" y="2956610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지형에서의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(2D)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 어려움 및 이미지 잘림 현상 발생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84363-7B41-4D60-91FD-4A1A5B488E2E}"/>
              </a:ext>
            </a:extLst>
          </p:cNvPr>
          <p:cNvSpPr txBox="1"/>
          <p:nvPr/>
        </p:nvSpPr>
        <p:spPr>
          <a:xfrm>
            <a:off x="611560" y="5609769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센서 배치 파일 적용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6E47-68B3-41D8-A5DD-493486E46237}"/>
              </a:ext>
            </a:extLst>
          </p:cNvPr>
          <p:cNvSpPr txBox="1"/>
          <p:nvPr/>
        </p:nvSpPr>
        <p:spPr>
          <a:xfrm>
            <a:off x="611560" y="5229207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2D/3D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문제점 해결 방법 고안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3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Random Sensor Placement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14</a:t>
            </a:fld>
            <a:endParaRPr lang="en-US" altLang="ko-KR"/>
          </a:p>
        </p:txBody>
      </p:sp>
      <p:pic>
        <p:nvPicPr>
          <p:cNvPr id="6" name="bandicam 2018-11-10 23-28-58-4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9" y="1412776"/>
            <a:ext cx="9036495" cy="41542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0559" y="1844824"/>
            <a:ext cx="871041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  <a:r>
              <a:rPr lang="en-US" altLang="ko-KR" sz="2800" dirty="0" smtClean="0"/>
              <a:t> </a:t>
            </a:r>
            <a:r>
              <a:rPr lang="en-US" altLang="ko-KR" dirty="0" smtClean="0"/>
              <a:t>Data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86" y="1113507"/>
            <a:ext cx="2433451" cy="5101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12685" y="1196752"/>
            <a:ext cx="1238957" cy="2952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80838" y="2204864"/>
            <a:ext cx="936104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475185" y="1536462"/>
            <a:ext cx="39604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배치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매번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센서 배치 형성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 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최대 개수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최소 개수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발생했던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수정 완료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UAV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Swarm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수신 안테나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gain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값은 변경 되어 적용되지만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 탐색 과정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오류 발생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6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Another Window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16</a:t>
            </a:fld>
            <a:endParaRPr lang="en-US" altLang="ko-KR"/>
          </a:p>
        </p:txBody>
      </p:sp>
      <p:pic>
        <p:nvPicPr>
          <p:cNvPr id="6" name="bandicam 2018-11-10 20-54-20-8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2344886"/>
            <a:ext cx="7740352" cy="3870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593304" y="1131326"/>
            <a:ext cx="39604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MATLAB App Designer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사용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Tab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전환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Linear Gauge Bar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Semicircular Gauge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4566023" y="1131326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 input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Each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UAV’s Utility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Total UAV’s Utility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4566023" y="1902648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따른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Gauge Bar Color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07904" y="5661248"/>
            <a:ext cx="1872208" cy="4097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Increase in The Number of UAVs </a:t>
            </a:r>
            <a:r>
              <a:rPr lang="en-US" altLang="ko-KR" sz="1600" dirty="0" smtClean="0">
                <a:ea typeface="돋움체" panose="020B0609000101010101" pitchFamily="49" charset="-127"/>
                <a:cs typeface="Calibri" panose="020F0502020204030204" pitchFamily="34" charset="0"/>
              </a:rPr>
              <a:t>(1~5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개</a:t>
            </a:r>
            <a:r>
              <a:rPr lang="en-US" altLang="ko-KR" sz="1600" dirty="0" smtClean="0">
                <a:ea typeface="돋움체" panose="020B0609000101010101" pitchFamily="49" charset="-127"/>
                <a:cs typeface="Calibri" panose="020F0502020204030204" pitchFamily="34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5" name="bandicam 2018-11-10 20-29-04-3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04" y="2093937"/>
            <a:ext cx="4033664" cy="4121352"/>
          </a:xfrm>
          <a:prstGeom prst="rect">
            <a:avLst/>
          </a:prstGeom>
        </p:spPr>
      </p:pic>
      <p:pic>
        <p:nvPicPr>
          <p:cNvPr id="6" name="bandicam 2018-11-10 20-33-11-85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1168" y="2090598"/>
            <a:ext cx="4869160" cy="41244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9203" y="1218238"/>
            <a:ext cx="4143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센서를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가리는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11071" y="1655857"/>
            <a:ext cx="288521" cy="150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9592" y="1572938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투명도 조절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84586" y="118804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지형에서의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(2D)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어려움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이미지 잘림 현상 </a:t>
            </a:r>
            <a:endParaRPr lang="ko-KR" altLang="en-US" sz="1600" dirty="0"/>
          </a:p>
        </p:txBody>
      </p:sp>
      <p:sp>
        <p:nvSpPr>
          <p:cNvPr id="14" name="오른쪽 화살표 13"/>
          <p:cNvSpPr/>
          <p:nvPr/>
        </p:nvSpPr>
        <p:spPr>
          <a:xfrm>
            <a:off x="5082905" y="1836571"/>
            <a:ext cx="288521" cy="150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504" y="2060848"/>
            <a:ext cx="8902824" cy="279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3130" y="1753652"/>
            <a:ext cx="3355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유사한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형태 제작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연결선의 높이 조절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11071" y="1963634"/>
            <a:ext cx="288521" cy="150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592" y="1880715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노란색 바꿀 예정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48838" y="5877272"/>
            <a:ext cx="1015450" cy="337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18-11-10 20-14-04-07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52045"/>
            <a:ext cx="4572000" cy="426846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3D Topology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18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162950" y="1233689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 받아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상태 위치 표시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4405671" y="1137724"/>
            <a:ext cx="473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입체적으로 볼 수 있도록 도형으로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회전의 문제점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출력할 예정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29004" y="5877272"/>
            <a:ext cx="942996" cy="33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18-11-12 14-25-31-91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9115" y="2041398"/>
            <a:ext cx="4340594" cy="38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1560" y="3188102"/>
            <a:ext cx="2808312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1560" y="1601557"/>
            <a:ext cx="4392488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6619" y="4869160"/>
            <a:ext cx="1957189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&amp; Future Plans</a:t>
            </a:r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1ECAD-914B-4403-906A-0B6A65B1EA0F}"/>
              </a:ext>
            </a:extLst>
          </p:cNvPr>
          <p:cNvSpPr txBox="1"/>
          <p:nvPr/>
        </p:nvSpPr>
        <p:spPr>
          <a:xfrm>
            <a:off x="611560" y="1569235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실행되는 동안 그래프 출력이 불가능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5401A-0447-4E67-9031-4B2D52775FD2}"/>
              </a:ext>
            </a:extLst>
          </p:cNvPr>
          <p:cNvSpPr txBox="1"/>
          <p:nvPr/>
        </p:nvSpPr>
        <p:spPr>
          <a:xfrm>
            <a:off x="611560" y="1938318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Input data( UAV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Swarm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작동 에러 발생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3970A-88CE-4045-B18A-891FC31BE2D9}"/>
              </a:ext>
            </a:extLst>
          </p:cNvPr>
          <p:cNvSpPr txBox="1"/>
          <p:nvPr/>
        </p:nvSpPr>
        <p:spPr>
          <a:xfrm>
            <a:off x="611560" y="2370366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이미지가 </a:t>
            </a:r>
            <a:r>
              <a:rPr lang="en-US" altLang="ko-KR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파일임에도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불구하고 센서를 가리는 현상 발생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1F98B-1E54-44DE-BC81-1CC00483F3CC}"/>
              </a:ext>
            </a:extLst>
          </p:cNvPr>
          <p:cNvSpPr txBox="1"/>
          <p:nvPr/>
        </p:nvSpPr>
        <p:spPr>
          <a:xfrm>
            <a:off x="224757" y="1146230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1084F-DE9B-456E-8F2D-2CD92EBCF3A5}"/>
              </a:ext>
            </a:extLst>
          </p:cNvPr>
          <p:cNvSpPr txBox="1"/>
          <p:nvPr/>
        </p:nvSpPr>
        <p:spPr>
          <a:xfrm>
            <a:off x="224757" y="3523903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Plans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7E24C-573B-40BF-8E3B-D974F87F2444}"/>
              </a:ext>
            </a:extLst>
          </p:cNvPr>
          <p:cNvSpPr txBox="1"/>
          <p:nvPr/>
        </p:nvSpPr>
        <p:spPr>
          <a:xfrm>
            <a:off x="611560" y="3932022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Input Data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코드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재수정할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예정 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B7A07-5208-42F5-A35C-717CBC23DB0C}"/>
              </a:ext>
            </a:extLst>
          </p:cNvPr>
          <p:cNvSpPr txBox="1"/>
          <p:nvPr/>
        </p:nvSpPr>
        <p:spPr>
          <a:xfrm>
            <a:off x="611560" y="435670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계기판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눈금 형태의 그래프 구현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UAV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표시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표현할 값 생각 중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06BEFC-7010-4C97-9E61-0860BB2D1569}"/>
              </a:ext>
            </a:extLst>
          </p:cNvPr>
          <p:cNvSpPr txBox="1"/>
          <p:nvPr/>
        </p:nvSpPr>
        <p:spPr>
          <a:xfrm>
            <a:off x="611560" y="2802414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지형에서의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(2D)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 어려움 및 이미지 잘림 현상 발생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84363-7B41-4D60-91FD-4A1A5B488E2E}"/>
              </a:ext>
            </a:extLst>
          </p:cNvPr>
          <p:cNvSpPr txBox="1"/>
          <p:nvPr/>
        </p:nvSpPr>
        <p:spPr>
          <a:xfrm>
            <a:off x="611560" y="5609769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센서 배치 파일 적용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D6E47-68B3-41D8-A5DD-493486E46237}"/>
              </a:ext>
            </a:extLst>
          </p:cNvPr>
          <p:cNvSpPr txBox="1"/>
          <p:nvPr/>
        </p:nvSpPr>
        <p:spPr>
          <a:xfrm>
            <a:off x="611560" y="5229207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2D/3D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문제점 해결 방법 고안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06BEFC-7010-4C97-9E61-0860BB2D1569}"/>
              </a:ext>
            </a:extLst>
          </p:cNvPr>
          <p:cNvSpPr txBox="1"/>
          <p:nvPr/>
        </p:nvSpPr>
        <p:spPr>
          <a:xfrm>
            <a:off x="611560" y="3162454"/>
            <a:ext cx="799288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+) 3D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회전 문제 해결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20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4680520"/>
          </a:xfrm>
        </p:spPr>
        <p:txBody>
          <a:bodyPr/>
          <a:lstStyle/>
          <a:p>
            <a:r>
              <a:rPr lang="en-US" altLang="ko-KR" sz="1800" dirty="0">
                <a:ea typeface="맑은 고딕" panose="020B0503020000020004" pitchFamily="50" charset="-127"/>
                <a:cs typeface="Calibri" panose="020F0502020204030204" pitchFamily="34" charset="0"/>
              </a:rPr>
              <a:t>MATLAB GUI </a:t>
            </a:r>
          </a:p>
          <a:p>
            <a:endParaRPr lang="en-US" altLang="ko-KR" sz="3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1"/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두 개의 모니터에 동시에  </a:t>
            </a:r>
            <a:r>
              <a:rPr lang="en-US" altLang="ko-KR" sz="1600" dirty="0">
                <a:ea typeface="맑은 고딕" panose="020B0503020000020004" pitchFamily="50" charset="-127"/>
                <a:cs typeface="Calibri" panose="020F0502020204030204" pitchFamily="34" charset="0"/>
              </a:rPr>
              <a:t>GUI </a:t>
            </a:r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출력</a:t>
            </a:r>
            <a:endParaRPr lang="en-US" altLang="ko-KR" sz="16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2"/>
            <a:r>
              <a:rPr lang="en-US" altLang="ko-KR" sz="1400" dirty="0">
                <a:ea typeface="맑은 고딕" panose="020B0503020000020004" pitchFamily="50" charset="-127"/>
                <a:cs typeface="Calibri" panose="020F0502020204030204" pitchFamily="34" charset="0"/>
              </a:rPr>
              <a:t>First Main Window</a:t>
            </a:r>
          </a:p>
          <a:p>
            <a:pPr lvl="2"/>
            <a:r>
              <a:rPr lang="en-US" altLang="ko-KR" sz="1400" dirty="0">
                <a:ea typeface="맑은 고딕" panose="020B0503020000020004" pitchFamily="50" charset="-127"/>
                <a:cs typeface="Calibri" panose="020F0502020204030204" pitchFamily="34" charset="0"/>
              </a:rPr>
              <a:t>Second Main Window</a:t>
            </a:r>
          </a:p>
          <a:p>
            <a:pPr lvl="1"/>
            <a:endParaRPr lang="en-US" altLang="ko-KR" sz="16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1"/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각 </a:t>
            </a:r>
            <a:r>
              <a:rPr lang="en-US" altLang="ko-KR" sz="1600" dirty="0">
                <a:ea typeface="맑은 고딕" panose="020B0503020000020004" pitchFamily="50" charset="-127"/>
                <a:cs typeface="Calibri" panose="020F0502020204030204" pitchFamily="34" charset="0"/>
              </a:rPr>
              <a:t>Window</a:t>
            </a:r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에 따른 내용 및 결과 출력</a:t>
            </a:r>
            <a:endParaRPr lang="en-US" altLang="ko-KR" sz="16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2"/>
            <a:r>
              <a:rPr lang="en-US" altLang="ko-KR" sz="1400" dirty="0">
                <a:ea typeface="맑은 고딕" panose="020B0503020000020004" pitchFamily="50" charset="-127"/>
                <a:cs typeface="Calibri" panose="020F0502020204030204" pitchFamily="34" charset="0"/>
              </a:rPr>
              <a:t>First Main Window</a:t>
            </a:r>
          </a:p>
          <a:p>
            <a:pPr lvl="3"/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UAV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수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, Iteration,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센서 종류 개수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연결 반경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, Particle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 등을 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input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으로 입력</a:t>
            </a:r>
            <a:endParaRPr lang="en-US" altLang="ko-KR" sz="10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3"/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시간에 따른 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Utility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값 변화 그래프</a:t>
            </a:r>
            <a:endParaRPr lang="en-US" altLang="ko-KR" sz="10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3"/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계기판 형태의 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Utility 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값 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출력</a:t>
            </a:r>
            <a:endParaRPr lang="en-US" altLang="ko-KR" sz="12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2"/>
            <a:r>
              <a:rPr lang="en-US" altLang="ko-KR" sz="1400" dirty="0">
                <a:ea typeface="맑은 고딕" panose="020B0503020000020004" pitchFamily="50" charset="-127"/>
                <a:cs typeface="Calibri" panose="020F0502020204030204" pitchFamily="34" charset="0"/>
              </a:rPr>
              <a:t>Second Main Window</a:t>
            </a:r>
          </a:p>
          <a:p>
            <a:pPr lvl="3"/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Topology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그래프 위에 </a:t>
            </a:r>
            <a:r>
              <a:rPr lang="ko-KR" altLang="en-US" sz="1000" dirty="0" err="1">
                <a:ea typeface="맑은 고딕" panose="020B0503020000020004" pitchFamily="50" charset="-127"/>
                <a:cs typeface="Calibri" panose="020F0502020204030204" pitchFamily="34" charset="0"/>
              </a:rPr>
              <a:t>드론의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 움직임 표현</a:t>
            </a:r>
            <a:endParaRPr lang="en-US" altLang="ko-KR" sz="10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3"/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가상 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3D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지형 위에 센서 배치</a:t>
            </a:r>
            <a:r>
              <a:rPr lang="en-US" altLang="ko-KR" sz="1000" dirty="0"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연결 상황 및 </a:t>
            </a:r>
            <a:r>
              <a:rPr lang="ko-KR" altLang="en-US" sz="1000" dirty="0" err="1">
                <a:ea typeface="맑은 고딕" panose="020B0503020000020004" pitchFamily="50" charset="-127"/>
                <a:cs typeface="Calibri" panose="020F0502020204030204" pitchFamily="34" charset="0"/>
              </a:rPr>
              <a:t>드론의</a:t>
            </a:r>
            <a:r>
              <a:rPr lang="ko-KR" altLang="en-US" sz="1000" dirty="0">
                <a:ea typeface="맑은 고딕" panose="020B0503020000020004" pitchFamily="50" charset="-127"/>
                <a:cs typeface="Calibri" panose="020F0502020204030204" pitchFamily="34" charset="0"/>
              </a:rPr>
              <a:t> 움직임 표현</a:t>
            </a:r>
            <a:endParaRPr lang="en-US" altLang="ko-KR" sz="14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1"/>
            <a:endParaRPr lang="en-US" altLang="ko-KR" sz="16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맑은 고딕" panose="020B0503020000020004" pitchFamily="50" charset="-127"/>
                <a:cs typeface="Calibri" panose="020F0502020204030204" pitchFamily="34" charset="0"/>
              </a:rPr>
              <a:t>Button </a:t>
            </a:r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클릭 시 새로운 </a:t>
            </a:r>
            <a:r>
              <a:rPr lang="en-US" altLang="ko-KR" sz="1600" dirty="0">
                <a:ea typeface="맑은 고딕" panose="020B0503020000020004" pitchFamily="50" charset="-127"/>
                <a:cs typeface="Calibri" panose="020F0502020204030204" pitchFamily="34" charset="0"/>
              </a:rPr>
              <a:t>Sub Window</a:t>
            </a:r>
            <a:r>
              <a:rPr lang="ko-KR" altLang="en-US" sz="1600" dirty="0">
                <a:ea typeface="맑은 고딕" panose="020B0503020000020004" pitchFamily="50" charset="-127"/>
                <a:cs typeface="Calibri" panose="020F0502020204030204" pitchFamily="34" charset="0"/>
              </a:rPr>
              <a:t>에 결과 출력</a:t>
            </a:r>
            <a:endParaRPr lang="en-US" altLang="ko-KR" sz="16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2"/>
            <a:r>
              <a:rPr lang="ko-KR" altLang="en-US" sz="1200" dirty="0">
                <a:ea typeface="맑은 고딕" panose="020B0503020000020004" pitchFamily="50" charset="-127"/>
                <a:cs typeface="Calibri" panose="020F0502020204030204" pitchFamily="34" charset="0"/>
              </a:rPr>
              <a:t>각 </a:t>
            </a:r>
            <a:r>
              <a:rPr lang="ko-KR" altLang="en-US" sz="1200" dirty="0" err="1">
                <a:ea typeface="맑은 고딕" panose="020B0503020000020004" pitchFamily="50" charset="-127"/>
                <a:cs typeface="Calibri" panose="020F0502020204030204" pitchFamily="34" charset="0"/>
              </a:rPr>
              <a:t>드론의</a:t>
            </a:r>
            <a:r>
              <a:rPr lang="ko-KR" altLang="en-US" sz="1200" dirty="0"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ea typeface="맑은 고딕" panose="020B0503020000020004" pitchFamily="50" charset="-127"/>
                <a:cs typeface="Calibri" panose="020F0502020204030204" pitchFamily="34" charset="0"/>
              </a:rPr>
              <a:t>Utility </a:t>
            </a:r>
            <a:r>
              <a:rPr lang="ko-KR" altLang="en-US" sz="1200" dirty="0">
                <a:ea typeface="맑은 고딕" panose="020B0503020000020004" pitchFamily="50" charset="-127"/>
                <a:cs typeface="Calibri" panose="020F0502020204030204" pitchFamily="34" charset="0"/>
              </a:rPr>
              <a:t>값을 눈금 막대 형태로 출력</a:t>
            </a:r>
            <a:endParaRPr lang="en-US" altLang="ko-KR" sz="120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vl="2"/>
            <a:r>
              <a:rPr lang="ko-KR" altLang="en-US" sz="1200" dirty="0">
                <a:ea typeface="맑은 고딕" panose="020B0503020000020004" pitchFamily="50" charset="-127"/>
                <a:cs typeface="Calibri" panose="020F0502020204030204" pitchFamily="34" charset="0"/>
              </a:rPr>
              <a:t>다른 출력 종류 및 방법 고안 중</a:t>
            </a:r>
            <a:endParaRPr lang="en-US" altLang="ko-KR" sz="1200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171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40000"/>
              </a:spcBef>
              <a:spcAft>
                <a:spcPct val="15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1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F66D36-E363-40F9-83FD-2D76788D2D5F}" type="slidenum">
              <a:rPr kumimoji="0" lang="en-US" altLang="ko-KR" sz="1200">
                <a:latin typeface="Copperplate Gothic Bold" panose="020E0705020206020404" pitchFamily="34" charset="0"/>
                <a:ea typeface="굴림" panose="020B0600000101010101" pitchFamily="50" charset="-127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kumimoji="0" lang="en-US" altLang="ko-KR" sz="1200">
              <a:latin typeface="Copperplate Gothic Bold" panose="020E0705020206020404" pitchFamily="34" charset="0"/>
              <a:ea typeface="굴림" panose="020B0600000101010101" pitchFamily="50" charset="-127"/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28625" y="285750"/>
            <a:ext cx="6400800" cy="647700"/>
          </a:xfr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  <a:cs typeface="Calibri" panose="020F0502020204030204" pitchFamily="34" charset="0"/>
              </a:rPr>
              <a:t>Implementation</a:t>
            </a:r>
            <a:endParaRPr lang="ko-KR" altLang="en-US" dirty="0"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8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  <a:r>
              <a:rPr lang="en-US" altLang="ko-KR" sz="2800" dirty="0" smtClean="0"/>
              <a:t> </a:t>
            </a:r>
            <a:r>
              <a:rPr lang="en-US" altLang="ko-KR" dirty="0" smtClean="0"/>
              <a:t>Data </a:t>
            </a:r>
            <a:r>
              <a:rPr lang="en-US" altLang="ko-KR" sz="2400" dirty="0" smtClean="0"/>
              <a:t>- </a:t>
            </a:r>
            <a:r>
              <a:rPr lang="en-US" altLang="ko-KR" sz="2400" dirty="0" err="1" smtClean="0"/>
              <a:t>PathLoss</a:t>
            </a:r>
            <a:r>
              <a:rPr lang="en-US" altLang="ko-KR" sz="2400" dirty="0" smtClean="0"/>
              <a:t> 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37088" y="2747117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대입하여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 (=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Sensing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UAV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 </a:t>
            </a:r>
            <a:r>
              <a:rPr lang="ko-KR" altLang="en-US" sz="16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수신거리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구함      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9" y="1124744"/>
            <a:ext cx="3317704" cy="50566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96325" y="3212976"/>
            <a:ext cx="2128003" cy="893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12313" y="1151049"/>
            <a:ext cx="1031895" cy="198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16216" y="1151048"/>
            <a:ext cx="1005114" cy="19899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3563888" y="1147355"/>
            <a:ext cx="1804093" cy="2753086"/>
            <a:chOff x="3285666" y="1147354"/>
            <a:chExt cx="2088016" cy="3465024"/>
          </a:xfrm>
        </p:grpSpPr>
        <p:grpSp>
          <p:nvGrpSpPr>
            <p:cNvPr id="36" name="그룹 35"/>
            <p:cNvGrpSpPr/>
            <p:nvPr/>
          </p:nvGrpSpPr>
          <p:grpSpPr>
            <a:xfrm>
              <a:off x="3285666" y="1147354"/>
              <a:ext cx="2088016" cy="3465024"/>
              <a:chOff x="2379642" y="1556792"/>
              <a:chExt cx="2088016" cy="34650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2379642" y="1556792"/>
                <a:ext cx="1872208" cy="2966994"/>
                <a:chOff x="2868972" y="2364072"/>
                <a:chExt cx="1872208" cy="2966994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2868972" y="3068960"/>
                  <a:ext cx="1872208" cy="2262106"/>
                  <a:chOff x="1259632" y="1556793"/>
                  <a:chExt cx="3464719" cy="3384376"/>
                </a:xfrm>
              </p:grpSpPr>
              <p:sp>
                <p:nvSpPr>
                  <p:cNvPr id="11" name="직각 삼각형 10"/>
                  <p:cNvSpPr/>
                  <p:nvPr/>
                </p:nvSpPr>
                <p:spPr>
                  <a:xfrm>
                    <a:off x="2987824" y="1556793"/>
                    <a:ext cx="1728192" cy="3168352"/>
                  </a:xfrm>
                  <a:prstGeom prst="rtTriangl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1259632" y="4509121"/>
                    <a:ext cx="3464719" cy="432048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각 삼각형 15"/>
                  <p:cNvSpPr/>
                  <p:nvPr/>
                </p:nvSpPr>
                <p:spPr>
                  <a:xfrm flipH="1">
                    <a:off x="1259632" y="1556793"/>
                    <a:ext cx="1728192" cy="3168352"/>
                  </a:xfrm>
                  <a:prstGeom prst="rtTriangl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331640" y="4702285"/>
                    <a:ext cx="1644129" cy="4571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1281324" y="4702284"/>
                    <a:ext cx="1644129" cy="4571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1312037" y="4702283"/>
                    <a:ext cx="1644128" cy="9182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47722" y="2364072"/>
                  <a:ext cx="723231" cy="704888"/>
                </a:xfrm>
                <a:prstGeom prst="rect">
                  <a:avLst/>
                </a:prstGeom>
              </p:spPr>
            </p:pic>
          </p:grpSp>
          <p:cxnSp>
            <p:nvCxnSpPr>
              <p:cNvPr id="24" name="직선 연결선 23"/>
              <p:cNvCxnSpPr>
                <a:stCxn id="16" idx="0"/>
                <a:endCxn id="15" idx="6"/>
              </p:cNvCxnSpPr>
              <p:nvPr/>
            </p:nvCxnSpPr>
            <p:spPr>
              <a:xfrm>
                <a:off x="3313494" y="2261680"/>
                <a:ext cx="938356" cy="21177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655642" y="3022773"/>
                <a:ext cx="812016" cy="542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Sensing </a:t>
                </a:r>
              </a:p>
              <a:p>
                <a:pPr algn="ctr"/>
                <a:r>
                  <a:rPr lang="ko-KR" altLang="en-US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</a:t>
                </a:r>
                <a:endPara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8" name="직선 연결선 27"/>
              <p:cNvCxnSpPr>
                <a:stCxn id="16" idx="0"/>
                <a:endCxn id="11" idx="2"/>
              </p:cNvCxnSpPr>
              <p:nvPr/>
            </p:nvCxnSpPr>
            <p:spPr>
              <a:xfrm>
                <a:off x="3313494" y="2261680"/>
                <a:ext cx="0" cy="21177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stCxn id="15" idx="6"/>
                <a:endCxn id="11" idx="2"/>
              </p:cNvCxnSpPr>
              <p:nvPr/>
            </p:nvCxnSpPr>
            <p:spPr>
              <a:xfrm flipH="1" flipV="1">
                <a:off x="3313494" y="4379396"/>
                <a:ext cx="938356" cy="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714477" y="3340049"/>
                <a:ext cx="770091" cy="542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UAV </a:t>
                </a:r>
              </a:p>
              <a:p>
                <a:pPr algn="ctr"/>
                <a:r>
                  <a:rPr lang="ko-KR" altLang="en-US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고도</a:t>
                </a:r>
                <a:endPara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469262" y="4479503"/>
                <a:ext cx="819896" cy="542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Sensing</a:t>
                </a:r>
              </a:p>
              <a:p>
                <a:pPr algn="ctr"/>
                <a:r>
                  <a:rPr lang="ko-KR" altLang="en-US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반경</a:t>
                </a:r>
                <a:endPara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851920" y="388733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655057" y="3861048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499992" y="4031353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298367" y="3946268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5102345" y="4103361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995936" y="4077072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283968" y="3887337"/>
              <a:ext cx="45719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211960" y="4077072"/>
              <a:ext cx="45719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318063" y="3983129"/>
              <a:ext cx="45719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454273" y="3645024"/>
              <a:ext cx="45719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995936" y="4247377"/>
              <a:ext cx="45719" cy="457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635896" y="3959345"/>
              <a:ext cx="45719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3779912" y="3717032"/>
              <a:ext cx="45719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886321" y="4005064"/>
              <a:ext cx="45719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4173549" y="3952897"/>
              <a:ext cx="45719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0" y="1521370"/>
            <a:ext cx="2676190" cy="8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rcRect b="19098"/>
          <a:stretch/>
        </p:blipFill>
        <p:spPr>
          <a:xfrm>
            <a:off x="33196" y="2718830"/>
            <a:ext cx="1723810" cy="3081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69990" y="3812515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UAV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고도와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Sensing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거리를 이용하여 </a:t>
            </a:r>
            <a:r>
              <a:rPr lang="en-US" altLang="ko-KR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Sensing </a:t>
            </a:r>
            <a:r>
              <a:rPr lang="ko-KR" altLang="en-US" sz="16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반경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구함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피타고라스 정리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69989" y="4682321"/>
            <a:ext cx="4147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바뀌면 자동으로 변경된 값 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화살표 연결선 63"/>
          <p:cNvCxnSpPr>
            <a:stCxn id="62" idx="3"/>
          </p:cNvCxnSpPr>
          <p:nvPr/>
        </p:nvCxnSpPr>
        <p:spPr>
          <a:xfrm flipV="1">
            <a:off x="4217078" y="3933056"/>
            <a:ext cx="1147011" cy="918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6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Real Time Output </a:t>
            </a:r>
            <a:r>
              <a:rPr lang="en-US" altLang="ko-KR" sz="2400" dirty="0" smtClean="0">
                <a:ea typeface="돋움체" panose="020B0609000101010101" pitchFamily="49" charset="-127"/>
                <a:cs typeface="Calibri" panose="020F0502020204030204" pitchFamily="34" charset="0"/>
              </a:rPr>
              <a:t>- Utility</a:t>
            </a:r>
            <a:endParaRPr lang="ko-KR" altLang="en-US" sz="24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4" name="bandicam 2018-11-18 18-04-12-5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052736"/>
            <a:ext cx="8964488" cy="515146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99593" y="4581128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Minimize Drone’s Movement - 2D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2" name="bandicam 2018-11-18 18-22-30-6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052736"/>
            <a:ext cx="8892480" cy="51100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4221088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3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Minimize Drone’s Movement - 3D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4" name="bandicam 2018-11-18 18-35-24-6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712" y="1151781"/>
            <a:ext cx="5198800" cy="4896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09332" y="5693965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9112" y="5735116"/>
            <a:ext cx="9289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11560" y="3188102"/>
            <a:ext cx="2808312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1560" y="1601557"/>
            <a:ext cx="4392488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6619" y="4869160"/>
            <a:ext cx="1957189" cy="256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&amp; Future Plans</a:t>
            </a:r>
            <a:endParaRPr lang="ko-KR" altLang="en-US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24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1ECAD-914B-4403-906A-0B6A65B1EA0F}"/>
              </a:ext>
            </a:extLst>
          </p:cNvPr>
          <p:cNvSpPr txBox="1"/>
          <p:nvPr/>
        </p:nvSpPr>
        <p:spPr>
          <a:xfrm>
            <a:off x="611560" y="1569235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실행되는 동안 그래프 출력이 불가능 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5401A-0447-4E67-9031-4B2D52775FD2}"/>
              </a:ext>
            </a:extLst>
          </p:cNvPr>
          <p:cNvSpPr txBox="1"/>
          <p:nvPr/>
        </p:nvSpPr>
        <p:spPr>
          <a:xfrm>
            <a:off x="611560" y="1938318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Input data( UAV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Swarm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작동 에러 발생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3970A-88CE-4045-B18A-891FC31BE2D9}"/>
              </a:ext>
            </a:extLst>
          </p:cNvPr>
          <p:cNvSpPr txBox="1"/>
          <p:nvPr/>
        </p:nvSpPr>
        <p:spPr>
          <a:xfrm>
            <a:off x="611560" y="2370366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이미지가 </a:t>
            </a:r>
            <a:r>
              <a:rPr lang="en-US" altLang="ko-KR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파일임에도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불구하고 센서를 가리는 현상 발생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1F98B-1E54-44DE-BC81-1CC00483F3CC}"/>
              </a:ext>
            </a:extLst>
          </p:cNvPr>
          <p:cNvSpPr txBox="1"/>
          <p:nvPr/>
        </p:nvSpPr>
        <p:spPr>
          <a:xfrm>
            <a:off x="224757" y="1146230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1084F-DE9B-456E-8F2D-2CD92EBCF3A5}"/>
              </a:ext>
            </a:extLst>
          </p:cNvPr>
          <p:cNvSpPr txBox="1"/>
          <p:nvPr/>
        </p:nvSpPr>
        <p:spPr>
          <a:xfrm>
            <a:off x="224757" y="3523903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Plans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7E24C-573B-40BF-8E3B-D974F87F2444}"/>
              </a:ext>
            </a:extLst>
          </p:cNvPr>
          <p:cNvSpPr txBox="1"/>
          <p:nvPr/>
        </p:nvSpPr>
        <p:spPr>
          <a:xfrm>
            <a:off x="611560" y="3932022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Input Data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코드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재수정할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예정 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B7A07-5208-42F5-A35C-717CBC23DB0C}"/>
              </a:ext>
            </a:extLst>
          </p:cNvPr>
          <p:cNvSpPr txBox="1"/>
          <p:nvPr/>
        </p:nvSpPr>
        <p:spPr>
          <a:xfrm>
            <a:off x="611560" y="435670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계기판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눈금 형태의 그래프 구현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UAV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표시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표현할 값 생각 중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06BEFC-7010-4C97-9E61-0860BB2D1569}"/>
              </a:ext>
            </a:extLst>
          </p:cNvPr>
          <p:cNvSpPr txBox="1"/>
          <p:nvPr/>
        </p:nvSpPr>
        <p:spPr>
          <a:xfrm>
            <a:off x="611560" y="2802414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지형에서의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(2D)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 어려움 및 이미지 잘림 현상 발생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84363-7B41-4D60-91FD-4A1A5B488E2E}"/>
              </a:ext>
            </a:extLst>
          </p:cNvPr>
          <p:cNvSpPr txBox="1"/>
          <p:nvPr/>
        </p:nvSpPr>
        <p:spPr>
          <a:xfrm>
            <a:off x="611560" y="5609769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센서 배치 파일 적용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D6E47-68B3-41D8-A5DD-493486E46237}"/>
              </a:ext>
            </a:extLst>
          </p:cNvPr>
          <p:cNvSpPr txBox="1"/>
          <p:nvPr/>
        </p:nvSpPr>
        <p:spPr>
          <a:xfrm>
            <a:off x="611560" y="5229207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2D/3D 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ko-KR" altLang="en-US" sz="16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6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문제점 해결 방법 고안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06BEFC-7010-4C97-9E61-0860BB2D1569}"/>
              </a:ext>
            </a:extLst>
          </p:cNvPr>
          <p:cNvSpPr txBox="1"/>
          <p:nvPr/>
        </p:nvSpPr>
        <p:spPr>
          <a:xfrm>
            <a:off x="611560" y="3162454"/>
            <a:ext cx="799288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+) 3D </a:t>
            </a:r>
            <a:r>
              <a:rPr lang="ko-KR" altLang="en-US" sz="16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회전 문제 해결</a:t>
            </a:r>
            <a:endParaRPr lang="en-US" altLang="ko-KR" sz="1600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2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86055DF-5A55-4F25-976C-73F635D5A2EC}"/>
              </a:ext>
            </a:extLst>
          </p:cNvPr>
          <p:cNvGrpSpPr/>
          <p:nvPr/>
        </p:nvGrpSpPr>
        <p:grpSpPr>
          <a:xfrm>
            <a:off x="3079042" y="1340024"/>
            <a:ext cx="3529557" cy="2644216"/>
            <a:chOff x="2987824" y="1484784"/>
            <a:chExt cx="3529557" cy="2644216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C141B59-F09B-4889-A9D2-0EED7BB5946B}"/>
                </a:ext>
              </a:extLst>
            </p:cNvPr>
            <p:cNvGrpSpPr/>
            <p:nvPr/>
          </p:nvGrpSpPr>
          <p:grpSpPr>
            <a:xfrm>
              <a:off x="2987824" y="1484784"/>
              <a:ext cx="3529557" cy="2644216"/>
              <a:chOff x="3076568" y="1340768"/>
              <a:chExt cx="3529557" cy="2644216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41E6AE59-F512-4EE2-A7DC-019135B84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6568" y="1340768"/>
                <a:ext cx="3529557" cy="2644216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900F8BA7-ED9C-45D4-8274-5F2325A39DA1}"/>
                  </a:ext>
                </a:extLst>
              </p:cNvPr>
              <p:cNvSpPr/>
              <p:nvPr/>
            </p:nvSpPr>
            <p:spPr>
              <a:xfrm>
                <a:off x="5796136" y="2662876"/>
                <a:ext cx="79004" cy="7900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A6BAFC-2E63-4E9D-9D03-DF1DA4CB0F37}"/>
                  </a:ext>
                </a:extLst>
              </p:cNvPr>
              <p:cNvSpPr txBox="1"/>
              <p:nvPr/>
            </p:nvSpPr>
            <p:spPr>
              <a:xfrm>
                <a:off x="5216084" y="2200467"/>
                <a:ext cx="619554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X</a:t>
                </a:r>
                <a:r>
                  <a:rPr lang="en-US" altLang="ko-KR" sz="1200"/>
                  <a:t>: 17</a:t>
                </a:r>
                <a:endParaRPr lang="en-US" altLang="ko-KR" sz="1200" dirty="0"/>
              </a:p>
              <a:p>
                <a:r>
                  <a:rPr lang="en-US" altLang="ko-KR" sz="1200" dirty="0"/>
                  <a:t>Y</a:t>
                </a:r>
                <a:r>
                  <a:rPr lang="en-US" altLang="ko-KR" sz="1200"/>
                  <a:t>: 265</a:t>
                </a:r>
                <a:endParaRPr lang="ko-KR" altLang="en-US" sz="1200" dirty="0"/>
              </a:p>
            </p:txBody>
          </p:sp>
        </p:grp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12BA1EE-89BC-4947-81B1-343B29446FAF}"/>
                </a:ext>
              </a:extLst>
            </p:cNvPr>
            <p:cNvSpPr/>
            <p:nvPr/>
          </p:nvSpPr>
          <p:spPr>
            <a:xfrm>
              <a:off x="3491880" y="1700808"/>
              <a:ext cx="2664296" cy="2088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90" name="타원 7189">
            <a:extLst>
              <a:ext uri="{FF2B5EF4-FFF2-40B4-BE49-F238E27FC236}">
                <a16:creationId xmlns:a16="http://schemas.microsoft.com/office/drawing/2014/main" id="{67281DE5-F83E-4002-A52B-41793A773203}"/>
              </a:ext>
            </a:extLst>
          </p:cNvPr>
          <p:cNvSpPr/>
          <p:nvPr/>
        </p:nvSpPr>
        <p:spPr>
          <a:xfrm>
            <a:off x="3499695" y="4427238"/>
            <a:ext cx="2854226" cy="2854226"/>
          </a:xfrm>
          <a:prstGeom prst="ellips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92" name="그룹 7191">
            <a:extLst>
              <a:ext uri="{FF2B5EF4-FFF2-40B4-BE49-F238E27FC236}">
                <a16:creationId xmlns:a16="http://schemas.microsoft.com/office/drawing/2014/main" id="{B4233E38-8972-400C-B9A6-CEB5F99EDFF5}"/>
              </a:ext>
            </a:extLst>
          </p:cNvPr>
          <p:cNvGrpSpPr/>
          <p:nvPr/>
        </p:nvGrpSpPr>
        <p:grpSpPr>
          <a:xfrm>
            <a:off x="3757772" y="5693132"/>
            <a:ext cx="2603512" cy="407997"/>
            <a:chOff x="3757772" y="5693132"/>
            <a:chExt cx="2603512" cy="407997"/>
          </a:xfrm>
        </p:grpSpPr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48D87820-A6FF-4E44-A226-C69C99331ED7}"/>
                </a:ext>
              </a:extLst>
            </p:cNvPr>
            <p:cNvCxnSpPr>
              <a:cxnSpLocks/>
            </p:cNvCxnSpPr>
            <p:nvPr/>
          </p:nvCxnSpPr>
          <p:spPr>
            <a:xfrm rot="673049" flipH="1">
              <a:off x="3757772" y="5749153"/>
              <a:ext cx="2317870" cy="0"/>
            </a:xfrm>
            <a:prstGeom prst="straightConnector1">
              <a:avLst/>
            </a:prstGeom>
            <a:ln w="76200">
              <a:solidFill>
                <a:srgbClr val="6F6F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14395D56-BCD2-4477-9CF1-AE0200F191FC}"/>
                </a:ext>
              </a:extLst>
            </p:cNvPr>
            <p:cNvSpPr/>
            <p:nvPr/>
          </p:nvSpPr>
          <p:spPr>
            <a:xfrm rot="673049">
              <a:off x="4921124" y="5693132"/>
              <a:ext cx="1440160" cy="407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84" name="그룹 7183">
            <a:extLst>
              <a:ext uri="{FF2B5EF4-FFF2-40B4-BE49-F238E27FC236}">
                <a16:creationId xmlns:a16="http://schemas.microsoft.com/office/drawing/2014/main" id="{0C01092F-BA8D-4768-ADE9-9ABF82F96817}"/>
              </a:ext>
            </a:extLst>
          </p:cNvPr>
          <p:cNvGrpSpPr/>
          <p:nvPr/>
        </p:nvGrpSpPr>
        <p:grpSpPr>
          <a:xfrm>
            <a:off x="3363253" y="4365104"/>
            <a:ext cx="3224971" cy="3073094"/>
            <a:chOff x="3779912" y="2451972"/>
            <a:chExt cx="3224971" cy="3073094"/>
          </a:xfrm>
        </p:grpSpPr>
        <p:sp>
          <p:nvSpPr>
            <p:cNvPr id="7182" name="타원 7181">
              <a:extLst>
                <a:ext uri="{FF2B5EF4-FFF2-40B4-BE49-F238E27FC236}">
                  <a16:creationId xmlns:a16="http://schemas.microsoft.com/office/drawing/2014/main" id="{F4CA628E-78FF-4327-B14D-B613DCC65F23}"/>
                </a:ext>
              </a:extLst>
            </p:cNvPr>
            <p:cNvSpPr/>
            <p:nvPr/>
          </p:nvSpPr>
          <p:spPr>
            <a:xfrm>
              <a:off x="3837672" y="2451972"/>
              <a:ext cx="3028119" cy="30281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F8648A97-F868-4D29-902D-117E75B7298B}"/>
                </a:ext>
              </a:extLst>
            </p:cNvPr>
            <p:cNvSpPr/>
            <p:nvPr/>
          </p:nvSpPr>
          <p:spPr>
            <a:xfrm>
              <a:off x="3779912" y="3933055"/>
              <a:ext cx="3224971" cy="15920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186" name="직선 연결선 7185">
            <a:extLst>
              <a:ext uri="{FF2B5EF4-FFF2-40B4-BE49-F238E27FC236}">
                <a16:creationId xmlns:a16="http://schemas.microsoft.com/office/drawing/2014/main" id="{DEA7BBE0-E923-436F-8EFF-D0F82C498031}"/>
              </a:ext>
            </a:extLst>
          </p:cNvPr>
          <p:cNvCxnSpPr>
            <a:cxnSpLocks/>
          </p:cNvCxnSpPr>
          <p:nvPr/>
        </p:nvCxnSpPr>
        <p:spPr>
          <a:xfrm flipV="1">
            <a:off x="3421013" y="5847230"/>
            <a:ext cx="3028119" cy="7121"/>
          </a:xfrm>
          <a:prstGeom prst="line">
            <a:avLst/>
          </a:prstGeom>
          <a:ln w="28575">
            <a:solidFill>
              <a:srgbClr val="6F6F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40000"/>
              </a:spcBef>
              <a:spcAft>
                <a:spcPct val="15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1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F66D36-E363-40F9-83FD-2D76788D2D5F}" type="slidenum">
              <a:rPr kumimoji="0" lang="en-US" altLang="ko-KR" sz="1200">
                <a:latin typeface="Copperplate Gothic Bold" panose="020E0705020206020404" pitchFamily="34" charset="0"/>
                <a:ea typeface="굴림" panose="020B0600000101010101" pitchFamily="50" charset="-127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kumimoji="0" lang="en-US" altLang="ko-KR" sz="1200">
              <a:latin typeface="Copperplate Gothic Bold" panose="020E0705020206020404" pitchFamily="34" charset="0"/>
              <a:ea typeface="굴림" panose="020B0600000101010101" pitchFamily="50" charset="-127"/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28625" y="285750"/>
            <a:ext cx="6400800" cy="647700"/>
          </a:xfr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  <a:cs typeface="Calibri" panose="020F0502020204030204" pitchFamily="34" charset="0"/>
              </a:rPr>
              <a:t>First Main Window</a:t>
            </a:r>
            <a:endParaRPr lang="ko-KR" altLang="en-US" dirty="0"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B509A3-CE3E-4966-A3E5-A98F3B5B5FBE}"/>
              </a:ext>
            </a:extLst>
          </p:cNvPr>
          <p:cNvSpPr txBox="1"/>
          <p:nvPr/>
        </p:nvSpPr>
        <p:spPr>
          <a:xfrm>
            <a:off x="6807242" y="1461790"/>
            <a:ext cx="1731904" cy="3077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C8246-F04D-4594-946E-B72D10361132}"/>
              </a:ext>
            </a:extLst>
          </p:cNvPr>
          <p:cNvSpPr txBox="1"/>
          <p:nvPr/>
        </p:nvSpPr>
        <p:spPr>
          <a:xfrm>
            <a:off x="6807241" y="2034277"/>
            <a:ext cx="1731905" cy="3077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300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FC22B7-C412-4080-B635-A10071853DFE}"/>
              </a:ext>
            </a:extLst>
          </p:cNvPr>
          <p:cNvSpPr txBox="1"/>
          <p:nvPr/>
        </p:nvSpPr>
        <p:spPr>
          <a:xfrm>
            <a:off x="6807240" y="2571194"/>
            <a:ext cx="1731905" cy="3077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93BDF-58BF-4E76-98B4-3401E3954B46}"/>
              </a:ext>
            </a:extLst>
          </p:cNvPr>
          <p:cNvSpPr txBox="1"/>
          <p:nvPr/>
        </p:nvSpPr>
        <p:spPr>
          <a:xfrm>
            <a:off x="6817271" y="3158951"/>
            <a:ext cx="1731905" cy="3077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55EB82-F247-4708-BEA2-754349059628}"/>
              </a:ext>
            </a:extLst>
          </p:cNvPr>
          <p:cNvSpPr txBox="1"/>
          <p:nvPr/>
        </p:nvSpPr>
        <p:spPr>
          <a:xfrm>
            <a:off x="6774288" y="1214688"/>
            <a:ext cx="90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UAV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6C8236-EED6-4DA5-AC87-6E38C62A8E33}"/>
              </a:ext>
            </a:extLst>
          </p:cNvPr>
          <p:cNvSpPr txBox="1"/>
          <p:nvPr/>
        </p:nvSpPr>
        <p:spPr>
          <a:xfrm>
            <a:off x="6774287" y="1813898"/>
            <a:ext cx="90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Iteration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9524D2-09DB-4915-BB15-5707C6164EE7}"/>
              </a:ext>
            </a:extLst>
          </p:cNvPr>
          <p:cNvSpPr txBox="1"/>
          <p:nvPr/>
        </p:nvSpPr>
        <p:spPr>
          <a:xfrm>
            <a:off x="6764255" y="2348880"/>
            <a:ext cx="90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종류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BE4B0-DF30-4191-84BB-A5992F1A1B16}"/>
              </a:ext>
            </a:extLst>
          </p:cNvPr>
          <p:cNvSpPr txBox="1"/>
          <p:nvPr/>
        </p:nvSpPr>
        <p:spPr>
          <a:xfrm>
            <a:off x="6751282" y="2924944"/>
            <a:ext cx="90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반경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9DC1F8-F6C7-49E7-B706-0FEC313D014B}"/>
              </a:ext>
            </a:extLst>
          </p:cNvPr>
          <p:cNvSpPr txBox="1"/>
          <p:nvPr/>
        </p:nvSpPr>
        <p:spPr>
          <a:xfrm>
            <a:off x="6767935" y="3429000"/>
            <a:ext cx="90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Particle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FABC66-6307-48D7-9C3A-65BBF2F5E6AC}"/>
              </a:ext>
            </a:extLst>
          </p:cNvPr>
          <p:cNvSpPr txBox="1"/>
          <p:nvPr/>
        </p:nvSpPr>
        <p:spPr>
          <a:xfrm>
            <a:off x="6817271" y="3677207"/>
            <a:ext cx="1731905" cy="3077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C59A607-D7B2-4B13-A5D0-62EDC6C2BBAE}"/>
              </a:ext>
            </a:extLst>
          </p:cNvPr>
          <p:cNvSpPr/>
          <p:nvPr/>
        </p:nvSpPr>
        <p:spPr>
          <a:xfrm>
            <a:off x="7028315" y="4283625"/>
            <a:ext cx="1309816" cy="4366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2CB29E6-FDA2-4601-B9C0-AACE7FE8884F}"/>
              </a:ext>
            </a:extLst>
          </p:cNvPr>
          <p:cNvSpPr txBox="1"/>
          <p:nvPr/>
        </p:nvSpPr>
        <p:spPr>
          <a:xfrm>
            <a:off x="3025550" y="4129000"/>
            <a:ext cx="100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Utility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B4B11837-0F3E-4F1F-920D-DC28A05F4611}"/>
              </a:ext>
            </a:extLst>
          </p:cNvPr>
          <p:cNvGrpSpPr/>
          <p:nvPr/>
        </p:nvGrpSpPr>
        <p:grpSpPr>
          <a:xfrm>
            <a:off x="3079042" y="1342058"/>
            <a:ext cx="3529557" cy="2644216"/>
            <a:chOff x="3076568" y="1340768"/>
            <a:chExt cx="3529557" cy="264421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2DE3EB2-46AC-46EC-BAD9-CFAA63722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568" y="1340768"/>
              <a:ext cx="3529557" cy="2644216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34102BD-2A84-4033-8FCC-52AA6A4FC637}"/>
                </a:ext>
              </a:extLst>
            </p:cNvPr>
            <p:cNvSpPr/>
            <p:nvPr/>
          </p:nvSpPr>
          <p:spPr>
            <a:xfrm>
              <a:off x="4853036" y="3422004"/>
              <a:ext cx="79004" cy="79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0F242AF-F513-4982-BA1E-798E23D89111}"/>
                </a:ext>
              </a:extLst>
            </p:cNvPr>
            <p:cNvSpPr txBox="1"/>
            <p:nvPr/>
          </p:nvSpPr>
          <p:spPr>
            <a:xfrm>
              <a:off x="4196376" y="3123296"/>
              <a:ext cx="61955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X</a:t>
              </a:r>
              <a:r>
                <a:rPr lang="en-US" altLang="ko-KR" sz="1200"/>
                <a:t>: 10</a:t>
              </a:r>
              <a:endParaRPr lang="en-US" altLang="ko-KR" sz="1200" dirty="0"/>
            </a:p>
            <a:p>
              <a:r>
                <a:rPr lang="en-US" altLang="ko-KR" sz="1200" dirty="0"/>
                <a:t>Y</a:t>
              </a:r>
              <a:r>
                <a:rPr lang="en-US" altLang="ko-KR" sz="1200"/>
                <a:t>: 210</a:t>
              </a:r>
              <a:endParaRPr lang="ko-KR" altLang="en-US" sz="1200" dirty="0"/>
            </a:p>
          </p:txBody>
        </p:sp>
      </p:grpSp>
      <p:sp>
        <p:nvSpPr>
          <p:cNvPr id="77" name="현 76">
            <a:extLst>
              <a:ext uri="{FF2B5EF4-FFF2-40B4-BE49-F238E27FC236}">
                <a16:creationId xmlns:a16="http://schemas.microsoft.com/office/drawing/2014/main" id="{5A26D288-2FBF-40E9-9260-51673C199C22}"/>
              </a:ext>
            </a:extLst>
          </p:cNvPr>
          <p:cNvSpPr/>
          <p:nvPr/>
        </p:nvSpPr>
        <p:spPr>
          <a:xfrm rot="6765350">
            <a:off x="4847287" y="5698732"/>
            <a:ext cx="202976" cy="202976"/>
          </a:xfrm>
          <a:prstGeom prst="chord">
            <a:avLst>
              <a:gd name="adj1" fmla="val 3189196"/>
              <a:gd name="adj2" fmla="val 15673867"/>
            </a:avLst>
          </a:prstGeom>
          <a:solidFill>
            <a:srgbClr val="6F6FBC"/>
          </a:solidFill>
          <a:ln w="38100">
            <a:solidFill>
              <a:srgbClr val="6F6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D6BD7A-5F69-4947-B3C7-D2F6EA21A7C7}"/>
              </a:ext>
            </a:extLst>
          </p:cNvPr>
          <p:cNvSpPr txBox="1"/>
          <p:nvPr/>
        </p:nvSpPr>
        <p:spPr>
          <a:xfrm>
            <a:off x="-9641" y="1659070"/>
            <a:ext cx="2918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값을 입력 후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Input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결과 그래프 출력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(Default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값 회색 표시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62A8E3-6827-45CC-997B-537F7DFD1F3C}"/>
              </a:ext>
            </a:extLst>
          </p:cNvPr>
          <p:cNvSpPr txBox="1"/>
          <p:nvPr/>
        </p:nvSpPr>
        <p:spPr>
          <a:xfrm>
            <a:off x="4040" y="2867768"/>
            <a:ext cx="291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커서 기능을 사용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하여 선택한 점의 값 표시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002910-A106-4AC5-A44F-303D31E9B70C}"/>
              </a:ext>
            </a:extLst>
          </p:cNvPr>
          <p:cNvSpPr txBox="1"/>
          <p:nvPr/>
        </p:nvSpPr>
        <p:spPr>
          <a:xfrm>
            <a:off x="0" y="3645024"/>
            <a:ext cx="291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커서에 해당하는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값을 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계기판에 표시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시각적 효과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824FC-C345-4A1A-8E82-0167CA68C272}"/>
              </a:ext>
            </a:extLst>
          </p:cNvPr>
          <p:cNvSpPr txBox="1"/>
          <p:nvPr/>
        </p:nvSpPr>
        <p:spPr>
          <a:xfrm>
            <a:off x="4040" y="4470211"/>
            <a:ext cx="2918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 버튼 클릭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새로운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Sub Window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창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D5F0CA-7080-4207-9FA7-A92F6435D10B}"/>
              </a:ext>
            </a:extLst>
          </p:cNvPr>
          <p:cNvSpPr/>
          <p:nvPr/>
        </p:nvSpPr>
        <p:spPr>
          <a:xfrm>
            <a:off x="2932552" y="1196752"/>
            <a:ext cx="6103944" cy="48245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81" name="그림 7180">
            <a:extLst>
              <a:ext uri="{FF2B5EF4-FFF2-40B4-BE49-F238E27FC236}">
                <a16:creationId xmlns:a16="http://schemas.microsoft.com/office/drawing/2014/main" id="{3930971B-B908-4D74-BC72-D05E44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0882"/>
            <a:ext cx="8620125" cy="71437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CF1609A-0FDA-49AE-BF46-5F3B98F1336B}"/>
              </a:ext>
            </a:extLst>
          </p:cNvPr>
          <p:cNvSpPr txBox="1"/>
          <p:nvPr/>
        </p:nvSpPr>
        <p:spPr>
          <a:xfrm>
            <a:off x="2980652" y="5661248"/>
            <a:ext cx="49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2011BD-3E9F-400C-BCE8-8E845A852F0A}"/>
              </a:ext>
            </a:extLst>
          </p:cNvPr>
          <p:cNvSpPr txBox="1"/>
          <p:nvPr/>
        </p:nvSpPr>
        <p:spPr>
          <a:xfrm>
            <a:off x="6477001" y="5618282"/>
            <a:ext cx="5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D63DBB1-DB4B-464A-BC99-0B85CEEF29C2}"/>
              </a:ext>
            </a:extLst>
          </p:cNvPr>
          <p:cNvSpPr txBox="1"/>
          <p:nvPr/>
        </p:nvSpPr>
        <p:spPr>
          <a:xfrm>
            <a:off x="4716016" y="4069588"/>
            <a:ext cx="5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250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7ABA7E0-6471-43EF-B17C-AEC2DE3E4C03}"/>
              </a:ext>
            </a:extLst>
          </p:cNvPr>
          <p:cNvGrpSpPr/>
          <p:nvPr/>
        </p:nvGrpSpPr>
        <p:grpSpPr>
          <a:xfrm>
            <a:off x="3080982" y="1344092"/>
            <a:ext cx="3529557" cy="2644216"/>
            <a:chOff x="420056" y="3957342"/>
            <a:chExt cx="3529557" cy="264421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9623866-6E6E-42A3-9E5D-6FB1170A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56" y="3957342"/>
              <a:ext cx="3529557" cy="2644216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A4FAFDA-BAF0-416C-A03A-40535BF16308}"/>
                </a:ext>
              </a:extLst>
            </p:cNvPr>
            <p:cNvSpPr/>
            <p:nvPr/>
          </p:nvSpPr>
          <p:spPr>
            <a:xfrm>
              <a:off x="3276754" y="4728512"/>
              <a:ext cx="79004" cy="79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87DC64D-DE4B-45AF-BE38-3012BDAFB18F}"/>
                </a:ext>
              </a:extLst>
            </p:cNvPr>
            <p:cNvSpPr txBox="1"/>
            <p:nvPr/>
          </p:nvSpPr>
          <p:spPr>
            <a:xfrm>
              <a:off x="2626219" y="4296754"/>
              <a:ext cx="61955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X</a:t>
              </a:r>
              <a:r>
                <a:rPr lang="en-US" altLang="ko-KR" sz="1200"/>
                <a:t>: 17</a:t>
              </a:r>
              <a:endParaRPr lang="en-US" altLang="ko-KR" sz="1200" dirty="0"/>
            </a:p>
            <a:p>
              <a:r>
                <a:rPr lang="en-US" altLang="ko-KR" sz="1200" dirty="0"/>
                <a:t>Y</a:t>
              </a:r>
              <a:r>
                <a:rPr lang="en-US" altLang="ko-KR" sz="1200"/>
                <a:t>: 265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19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198172" y="6215063"/>
            <a:ext cx="622300" cy="385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40000"/>
              </a:spcBef>
              <a:spcAft>
                <a:spcPct val="15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1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F66D36-E363-40F9-83FD-2D76788D2D5F}" type="slidenum">
              <a:rPr kumimoji="0" lang="en-US" altLang="ko-KR" sz="1200">
                <a:latin typeface="Copperplate Gothic Bold" panose="020E0705020206020404" pitchFamily="34" charset="0"/>
                <a:ea typeface="굴림" panose="020B0600000101010101" pitchFamily="50" charset="-127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kumimoji="0" lang="en-US" altLang="ko-KR" sz="1200">
              <a:latin typeface="Copperplate Gothic Bold" panose="020E0705020206020404" pitchFamily="34" charset="0"/>
              <a:ea typeface="굴림" panose="020B0600000101010101" pitchFamily="50" charset="-127"/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28625" y="285750"/>
            <a:ext cx="6400800" cy="647700"/>
          </a:xfr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  <a:cs typeface="Calibri" panose="020F0502020204030204" pitchFamily="34" charset="0"/>
              </a:rPr>
              <a:t>Second Main Window</a:t>
            </a:r>
            <a:endParaRPr lang="ko-KR" altLang="en-US" dirty="0"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76B1C241-7F50-4110-A66D-16F3F7853FC4}"/>
              </a:ext>
            </a:extLst>
          </p:cNvPr>
          <p:cNvGrpSpPr/>
          <p:nvPr/>
        </p:nvGrpSpPr>
        <p:grpSpPr>
          <a:xfrm>
            <a:off x="3979852" y="1142849"/>
            <a:ext cx="5200660" cy="4950447"/>
            <a:chOff x="3979852" y="1142849"/>
            <a:chExt cx="5200660" cy="495044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020CD3-9A71-47E0-9362-BE07A2FECB88}"/>
                </a:ext>
              </a:extLst>
            </p:cNvPr>
            <p:cNvSpPr txBox="1"/>
            <p:nvPr/>
          </p:nvSpPr>
          <p:spPr>
            <a:xfrm>
              <a:off x="4123869" y="5085184"/>
              <a:ext cx="50566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Iteration increasing -&gt; Drone’s location move</a:t>
              </a:r>
            </a:p>
            <a:p>
              <a:r>
                <a:rPr lang="en-US" altLang="ko-KR" sz="1600" dirty="0"/>
                <a:t>Strong connection</a:t>
              </a:r>
            </a:p>
            <a:p>
              <a:r>
                <a:rPr lang="en-US" altLang="ko-KR" sz="1600" dirty="0"/>
                <a:t>Weak  connection</a:t>
              </a:r>
              <a:endParaRPr lang="ko-KR" altLang="en-US" sz="1600" dirty="0"/>
            </a:p>
          </p:txBody>
        </p:sp>
        <p:grpSp>
          <p:nvGrpSpPr>
            <p:cNvPr id="7180" name="그룹 7179">
              <a:extLst>
                <a:ext uri="{FF2B5EF4-FFF2-40B4-BE49-F238E27FC236}">
                  <a16:creationId xmlns:a16="http://schemas.microsoft.com/office/drawing/2014/main" id="{3A3D476A-B60C-40DD-BE17-AEEA6FCF77B5}"/>
                </a:ext>
              </a:extLst>
            </p:cNvPr>
            <p:cNvGrpSpPr/>
            <p:nvPr/>
          </p:nvGrpSpPr>
          <p:grpSpPr>
            <a:xfrm>
              <a:off x="3979852" y="1142849"/>
              <a:ext cx="5056643" cy="4950447"/>
              <a:chOff x="3979852" y="1142849"/>
              <a:chExt cx="5056643" cy="495044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97CD1F3-634C-4AF8-AF77-84C12D0963BC}"/>
                  </a:ext>
                </a:extLst>
              </p:cNvPr>
              <p:cNvSpPr/>
              <p:nvPr/>
            </p:nvSpPr>
            <p:spPr>
              <a:xfrm>
                <a:off x="3979852" y="1142849"/>
                <a:ext cx="5056643" cy="4950447"/>
              </a:xfrm>
              <a:prstGeom prst="rect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971749D-60FF-4A94-9E59-5E052240D2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80" t="6699" r="14394" b="17791"/>
              <a:stretch/>
            </p:blipFill>
            <p:spPr>
              <a:xfrm>
                <a:off x="4161095" y="1268760"/>
                <a:ext cx="4650367" cy="3852186"/>
              </a:xfrm>
              <a:prstGeom prst="rect">
                <a:avLst/>
              </a:prstGeom>
              <a:solidFill>
                <a:srgbClr val="00B050"/>
              </a:solidFill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06B0A29-F14E-4A2C-9CF7-9C002634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rgbClr val="FFA1FB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01"/>
              <a:stretch/>
            </p:blipFill>
            <p:spPr>
              <a:xfrm>
                <a:off x="7661280" y="2796001"/>
                <a:ext cx="480161" cy="28185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BB7B86F-E45C-4337-A603-ED5696997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rgbClr val="0000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01"/>
              <a:stretch/>
            </p:blipFill>
            <p:spPr>
              <a:xfrm>
                <a:off x="6200920" y="3125393"/>
                <a:ext cx="480161" cy="281851"/>
              </a:xfrm>
              <a:prstGeom prst="rect">
                <a:avLst/>
              </a:prstGeom>
              <a:noFill/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39A2CC4-DB53-44C4-A8EE-65F601F32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01"/>
              <a:stretch/>
            </p:blipFill>
            <p:spPr>
              <a:xfrm>
                <a:off x="6584132" y="2228675"/>
                <a:ext cx="480161" cy="281851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897D42D-A8A5-4690-B8AC-1FAA3B206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4408" y="2550352"/>
                <a:ext cx="715966" cy="715966"/>
              </a:xfrm>
              <a:prstGeom prst="rect">
                <a:avLst/>
              </a:prstGeom>
            </p:spPr>
          </p:pic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18275FC-80C6-4217-A33D-8C0704F0029D}"/>
                  </a:ext>
                </a:extLst>
              </p:cNvPr>
              <p:cNvCxnSpPr>
                <a:cxnSpLocks/>
                <a:stCxn id="23" idx="3"/>
                <a:endCxn id="7176" idx="3"/>
              </p:cNvCxnSpPr>
              <p:nvPr/>
            </p:nvCxnSpPr>
            <p:spPr>
              <a:xfrm flipV="1">
                <a:off x="8141441" y="2776188"/>
                <a:ext cx="412090" cy="160739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F3621E4-C871-419B-A513-0EC4F2A43DF3}"/>
                  </a:ext>
                </a:extLst>
              </p:cNvPr>
              <p:cNvCxnSpPr>
                <a:cxnSpLocks/>
                <a:stCxn id="24" idx="3"/>
                <a:endCxn id="23" idx="1"/>
              </p:cNvCxnSpPr>
              <p:nvPr/>
            </p:nvCxnSpPr>
            <p:spPr>
              <a:xfrm flipV="1">
                <a:off x="6681081" y="2936927"/>
                <a:ext cx="980199" cy="329392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8DE5FB6-E7AC-49FC-8DD6-D59EC1A5A407}"/>
                  </a:ext>
                </a:extLst>
              </p:cNvPr>
              <p:cNvCxnSpPr>
                <a:cxnSpLocks/>
                <a:stCxn id="25" idx="3"/>
                <a:endCxn id="23" idx="1"/>
              </p:cNvCxnSpPr>
              <p:nvPr/>
            </p:nvCxnSpPr>
            <p:spPr>
              <a:xfrm>
                <a:off x="7064293" y="2369600"/>
                <a:ext cx="596987" cy="56732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588CF85-BF08-4C07-BB7E-57F69B29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046" y="5733256"/>
                <a:ext cx="92137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1F065BF-10CD-44FE-87E4-0571BF8E6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046" y="5517232"/>
                <a:ext cx="92137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76" name="타원 7175">
                <a:extLst>
                  <a:ext uri="{FF2B5EF4-FFF2-40B4-BE49-F238E27FC236}">
                    <a16:creationId xmlns:a16="http://schemas.microsoft.com/office/drawing/2014/main" id="{83A884F2-359A-432C-BF2C-4B31FF8D5EB3}"/>
                  </a:ext>
                </a:extLst>
              </p:cNvPr>
              <p:cNvSpPr/>
              <p:nvPr/>
            </p:nvSpPr>
            <p:spPr>
              <a:xfrm>
                <a:off x="8532440" y="2653263"/>
                <a:ext cx="144016" cy="14401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6B118C0-92B6-4EAF-AFFC-A03AF6421F18}"/>
                  </a:ext>
                </a:extLst>
              </p:cNvPr>
              <p:cNvSpPr/>
              <p:nvPr/>
            </p:nvSpPr>
            <p:spPr>
              <a:xfrm flipV="1">
                <a:off x="5933409" y="310649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F02BDC1-8A77-4486-83F4-A3C1FDAC1B6E}"/>
                  </a:ext>
                </a:extLst>
              </p:cNvPr>
              <p:cNvSpPr/>
              <p:nvPr/>
            </p:nvSpPr>
            <p:spPr>
              <a:xfrm flipV="1">
                <a:off x="5485180" y="3016657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2DE1EDC9-BBAC-4259-9B3D-BAE0F758A5FA}"/>
                  </a:ext>
                </a:extLst>
              </p:cNvPr>
              <p:cNvSpPr/>
              <p:nvPr/>
            </p:nvSpPr>
            <p:spPr>
              <a:xfrm flipV="1">
                <a:off x="5724128" y="3384384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FC492D8-940E-4765-9EA6-DB80D6CB0047}"/>
                  </a:ext>
                </a:extLst>
              </p:cNvPr>
              <p:cNvSpPr/>
              <p:nvPr/>
            </p:nvSpPr>
            <p:spPr>
              <a:xfrm flipV="1">
                <a:off x="6156232" y="371703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A08B2154-4932-45F3-8297-2D8B12D6F922}"/>
                  </a:ext>
                </a:extLst>
              </p:cNvPr>
              <p:cNvSpPr/>
              <p:nvPr/>
            </p:nvSpPr>
            <p:spPr>
              <a:xfrm flipV="1">
                <a:off x="6406720" y="361664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4FC5F40-E0DB-481F-84EE-F3FD80B1E1FA}"/>
                  </a:ext>
                </a:extLst>
              </p:cNvPr>
              <p:cNvSpPr/>
              <p:nvPr/>
            </p:nvSpPr>
            <p:spPr>
              <a:xfrm flipV="1">
                <a:off x="6241568" y="3310624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1544642-F677-4E09-BD09-5148D3EF201D}"/>
                  </a:ext>
                </a:extLst>
              </p:cNvPr>
              <p:cNvSpPr/>
              <p:nvPr/>
            </p:nvSpPr>
            <p:spPr>
              <a:xfrm flipV="1">
                <a:off x="6508173" y="345008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557CC0-7EBA-45ED-9C52-C007B8C26B6F}"/>
                  </a:ext>
                </a:extLst>
              </p:cNvPr>
              <p:cNvSpPr/>
              <p:nvPr/>
            </p:nvSpPr>
            <p:spPr>
              <a:xfrm flipV="1">
                <a:off x="6658221" y="260754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C15BFFD-B8CB-4B73-A868-EEB273C89EBE}"/>
                  </a:ext>
                </a:extLst>
              </p:cNvPr>
              <p:cNvSpPr/>
              <p:nvPr/>
            </p:nvSpPr>
            <p:spPr>
              <a:xfrm flipV="1">
                <a:off x="6805783" y="2653263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0172916-3A3C-4A19-A7B0-E011FB384517}"/>
                  </a:ext>
                </a:extLst>
              </p:cNvPr>
              <p:cNvSpPr/>
              <p:nvPr/>
            </p:nvSpPr>
            <p:spPr>
              <a:xfrm flipV="1">
                <a:off x="6704151" y="272248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4E06192-40D4-4D8B-A746-9882B5168F5D}"/>
                  </a:ext>
                </a:extLst>
              </p:cNvPr>
              <p:cNvSpPr/>
              <p:nvPr/>
            </p:nvSpPr>
            <p:spPr>
              <a:xfrm flipV="1">
                <a:off x="6745086" y="2542812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E50EC5BC-2FAB-442D-89B9-A5E3B9E89179}"/>
                  </a:ext>
                </a:extLst>
              </p:cNvPr>
              <p:cNvSpPr/>
              <p:nvPr/>
            </p:nvSpPr>
            <p:spPr>
              <a:xfrm flipV="1">
                <a:off x="7004132" y="2730469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E0B87CF3-4DC4-42BB-B080-F6CB7A54E969}"/>
                  </a:ext>
                </a:extLst>
              </p:cNvPr>
              <p:cNvSpPr/>
              <p:nvPr/>
            </p:nvSpPr>
            <p:spPr>
              <a:xfrm flipV="1">
                <a:off x="6943435" y="262001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FC62A25-CA6D-412C-AA5D-F60B501E2A29}"/>
                  </a:ext>
                </a:extLst>
              </p:cNvPr>
              <p:cNvSpPr/>
              <p:nvPr/>
            </p:nvSpPr>
            <p:spPr>
              <a:xfrm flipV="1">
                <a:off x="7651763" y="3136851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5CA087A7-7B4B-418B-BBED-27218CD5493D}"/>
                  </a:ext>
                </a:extLst>
              </p:cNvPr>
              <p:cNvSpPr/>
              <p:nvPr/>
            </p:nvSpPr>
            <p:spPr>
              <a:xfrm flipV="1">
                <a:off x="7850112" y="3214057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375A6002-D358-4B1B-B9AC-071A31098301}"/>
                  </a:ext>
                </a:extLst>
              </p:cNvPr>
              <p:cNvSpPr/>
              <p:nvPr/>
            </p:nvSpPr>
            <p:spPr>
              <a:xfrm flipV="1">
                <a:off x="7789415" y="3103606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60E8227-C30B-4620-AC90-1F44B20687B8}"/>
                  </a:ext>
                </a:extLst>
              </p:cNvPr>
              <p:cNvSpPr/>
              <p:nvPr/>
            </p:nvSpPr>
            <p:spPr>
              <a:xfrm flipV="1">
                <a:off x="7872971" y="3136851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4BEC517-B61F-460C-BDB1-5ED1C1186625}"/>
                  </a:ext>
                </a:extLst>
              </p:cNvPr>
              <p:cNvSpPr/>
              <p:nvPr/>
            </p:nvSpPr>
            <p:spPr>
              <a:xfrm flipV="1">
                <a:off x="8071320" y="321405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263B02D-4748-4798-A329-6B4E11B4CD97}"/>
                  </a:ext>
                </a:extLst>
              </p:cNvPr>
              <p:cNvSpPr/>
              <p:nvPr/>
            </p:nvSpPr>
            <p:spPr>
              <a:xfrm flipV="1">
                <a:off x="8010623" y="310360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6550281E-0A0C-48F7-9F2C-D696573A4E6D}"/>
                  </a:ext>
                </a:extLst>
              </p:cNvPr>
              <p:cNvSpPr/>
              <p:nvPr/>
            </p:nvSpPr>
            <p:spPr>
              <a:xfrm flipV="1">
                <a:off x="7750937" y="325977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6E5ED145-0009-478D-A279-0C2EAD19F80C}"/>
                  </a:ext>
                </a:extLst>
              </p:cNvPr>
              <p:cNvSpPr/>
              <p:nvPr/>
            </p:nvSpPr>
            <p:spPr>
              <a:xfrm flipV="1">
                <a:off x="7687026" y="30334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0EC4C3A-1BC7-4316-9B28-552D510A6414}"/>
                  </a:ext>
                </a:extLst>
              </p:cNvPr>
              <p:cNvSpPr/>
              <p:nvPr/>
            </p:nvSpPr>
            <p:spPr>
              <a:xfrm flipV="1">
                <a:off x="7185279" y="28854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DC345D8-440B-413E-89EA-644AFD27F076}"/>
                  </a:ext>
                </a:extLst>
              </p:cNvPr>
              <p:cNvSpPr/>
              <p:nvPr/>
            </p:nvSpPr>
            <p:spPr>
              <a:xfrm flipV="1">
                <a:off x="7185279" y="344292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811A573-3E19-434A-BF4C-E1E965BA86FA}"/>
                  </a:ext>
                </a:extLst>
              </p:cNvPr>
              <p:cNvSpPr/>
              <p:nvPr/>
            </p:nvSpPr>
            <p:spPr>
              <a:xfrm flipV="1">
                <a:off x="6895429" y="354464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D2DC98E-74B2-4386-B4F5-DE3D511FB67E}"/>
                  </a:ext>
                </a:extLst>
              </p:cNvPr>
              <p:cNvSpPr/>
              <p:nvPr/>
            </p:nvSpPr>
            <p:spPr>
              <a:xfrm flipV="1">
                <a:off x="6832225" y="3001659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A6E76C4-8880-4C15-AB7C-7991A95626F8}"/>
                  </a:ext>
                </a:extLst>
              </p:cNvPr>
              <p:cNvSpPr/>
              <p:nvPr/>
            </p:nvSpPr>
            <p:spPr>
              <a:xfrm flipV="1">
                <a:off x="7115523" y="324345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0A2C19DE-B604-4F96-BB06-B02C914093A7}"/>
                  </a:ext>
                </a:extLst>
              </p:cNvPr>
              <p:cNvSpPr/>
              <p:nvPr/>
            </p:nvSpPr>
            <p:spPr>
              <a:xfrm flipV="1">
                <a:off x="7452320" y="331330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53B4A52-72B2-4F00-9795-B083DABA0FC2}"/>
                  </a:ext>
                </a:extLst>
              </p:cNvPr>
              <p:cNvSpPr/>
              <p:nvPr/>
            </p:nvSpPr>
            <p:spPr>
              <a:xfrm flipV="1">
                <a:off x="6874768" y="2540824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07A520B-A0BC-4941-BA0B-DBD3DF4541E3}"/>
                  </a:ext>
                </a:extLst>
              </p:cNvPr>
              <p:cNvSpPr/>
              <p:nvPr/>
            </p:nvSpPr>
            <p:spPr>
              <a:xfrm flipV="1">
                <a:off x="6950812" y="2502831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28E5B97-C2FA-40DB-8EEA-9B08E11F249A}"/>
                  </a:ext>
                </a:extLst>
              </p:cNvPr>
              <p:cNvSpPr/>
              <p:nvPr/>
            </p:nvSpPr>
            <p:spPr>
              <a:xfrm flipV="1">
                <a:off x="6351558" y="3469564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F4DBEB6-CEFF-47B1-8EBD-C523265B9CE1}"/>
                  </a:ext>
                </a:extLst>
              </p:cNvPr>
              <p:cNvSpPr/>
              <p:nvPr/>
            </p:nvSpPr>
            <p:spPr>
              <a:xfrm flipV="1">
                <a:off x="6440559" y="3473030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B291BE79-CFCB-4F23-B892-6D249433AB51}"/>
                  </a:ext>
                </a:extLst>
              </p:cNvPr>
              <p:cNvSpPr/>
              <p:nvPr/>
            </p:nvSpPr>
            <p:spPr>
              <a:xfrm flipV="1">
                <a:off x="6232689" y="3526647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B02E2A-8681-43A0-8EAA-376F37B19F62}"/>
                  </a:ext>
                </a:extLst>
              </p:cNvPr>
              <p:cNvSpPr/>
              <p:nvPr/>
            </p:nvSpPr>
            <p:spPr>
              <a:xfrm flipV="1">
                <a:off x="6255548" y="345073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627B5E23-A094-4B42-B7AC-7A8B013588AE}"/>
                  </a:ext>
                </a:extLst>
              </p:cNvPr>
              <p:cNvSpPr/>
              <p:nvPr/>
            </p:nvSpPr>
            <p:spPr>
              <a:xfrm flipV="1">
                <a:off x="6503441" y="3564403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A54A339-C3AD-42C5-AC63-B002881EA8DE}"/>
                  </a:ext>
                </a:extLst>
              </p:cNvPr>
              <p:cNvSpPr/>
              <p:nvPr/>
            </p:nvSpPr>
            <p:spPr>
              <a:xfrm flipV="1">
                <a:off x="6606471" y="336982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E630F66-D3F7-43F4-9E35-FCB7F3ADCA2F}"/>
                  </a:ext>
                </a:extLst>
              </p:cNvPr>
              <p:cNvSpPr/>
              <p:nvPr/>
            </p:nvSpPr>
            <p:spPr>
              <a:xfrm flipV="1">
                <a:off x="6035333" y="2939531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770AC304-E1FA-4E66-8F97-87B2A7CDB31D}"/>
                  </a:ext>
                </a:extLst>
              </p:cNvPr>
              <p:cNvSpPr/>
              <p:nvPr/>
            </p:nvSpPr>
            <p:spPr>
              <a:xfrm flipV="1">
                <a:off x="5933409" y="2719028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AB465AEF-3101-445B-BB65-BFA203341BA1}"/>
                  </a:ext>
                </a:extLst>
              </p:cNvPr>
              <p:cNvSpPr/>
              <p:nvPr/>
            </p:nvSpPr>
            <p:spPr>
              <a:xfrm flipV="1">
                <a:off x="6156232" y="2365003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4725D4A-E7CE-418F-9327-F556B6905B94}"/>
                  </a:ext>
                </a:extLst>
              </p:cNvPr>
              <p:cNvSpPr/>
              <p:nvPr/>
            </p:nvSpPr>
            <p:spPr>
              <a:xfrm flipV="1">
                <a:off x="5941426" y="228140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C37216F2-2B0F-4B78-AD3C-E4377DE6D3C8}"/>
                  </a:ext>
                </a:extLst>
              </p:cNvPr>
              <p:cNvSpPr/>
              <p:nvPr/>
            </p:nvSpPr>
            <p:spPr>
              <a:xfrm flipV="1">
                <a:off x="5800630" y="2498949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43358BE0-B04D-4B81-918B-E7EEF0202499}"/>
                  </a:ext>
                </a:extLst>
              </p:cNvPr>
              <p:cNvSpPr/>
              <p:nvPr/>
            </p:nvSpPr>
            <p:spPr>
              <a:xfrm flipV="1">
                <a:off x="5701268" y="286752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1C92665D-5914-4A66-8A7D-3F191DB1F315}"/>
                  </a:ext>
                </a:extLst>
              </p:cNvPr>
              <p:cNvSpPr/>
              <p:nvPr/>
            </p:nvSpPr>
            <p:spPr>
              <a:xfrm flipV="1">
                <a:off x="6016837" y="357092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E26DD5B5-E374-4A5E-8F9D-4D7390C45451}"/>
                  </a:ext>
                </a:extLst>
              </p:cNvPr>
              <p:cNvSpPr/>
              <p:nvPr/>
            </p:nvSpPr>
            <p:spPr>
              <a:xfrm flipV="1">
                <a:off x="6472083" y="302671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D5A8810-A98A-4856-8087-5DCC47D6E0C4}"/>
                  </a:ext>
                </a:extLst>
              </p:cNvPr>
              <p:cNvSpPr/>
              <p:nvPr/>
            </p:nvSpPr>
            <p:spPr>
              <a:xfrm flipV="1">
                <a:off x="6493522" y="283013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280B57E-4294-40CA-8849-EC8B46C36FBD}"/>
                  </a:ext>
                </a:extLst>
              </p:cNvPr>
              <p:cNvSpPr/>
              <p:nvPr/>
            </p:nvSpPr>
            <p:spPr>
              <a:xfrm flipV="1">
                <a:off x="6264427" y="265979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3F1DAED-0325-4F6A-80DF-E806048ED7D3}"/>
                  </a:ext>
                </a:extLst>
              </p:cNvPr>
              <p:cNvSpPr/>
              <p:nvPr/>
            </p:nvSpPr>
            <p:spPr>
              <a:xfrm flipV="1">
                <a:off x="6138225" y="2255883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893996FD-A57D-45D1-9AF9-9D27A14903ED}"/>
                  </a:ext>
                </a:extLst>
              </p:cNvPr>
              <p:cNvSpPr/>
              <p:nvPr/>
            </p:nvSpPr>
            <p:spPr>
              <a:xfrm flipV="1">
                <a:off x="6035333" y="218328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E77CF81B-4140-4445-A86D-8724B5ABFC9A}"/>
                  </a:ext>
                </a:extLst>
              </p:cNvPr>
              <p:cNvSpPr/>
              <p:nvPr/>
            </p:nvSpPr>
            <p:spPr>
              <a:xfrm flipV="1">
                <a:off x="5951046" y="216607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D6B0504-1BBC-432B-9B24-968565BCC2E0}"/>
                  </a:ext>
                </a:extLst>
              </p:cNvPr>
              <p:cNvSpPr/>
              <p:nvPr/>
            </p:nvSpPr>
            <p:spPr>
              <a:xfrm flipV="1">
                <a:off x="6044953" y="2067962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1D71F67-9961-4EAE-98E7-1120DA56899C}"/>
                  </a:ext>
                </a:extLst>
              </p:cNvPr>
              <p:cNvSpPr/>
              <p:nvPr/>
            </p:nvSpPr>
            <p:spPr>
              <a:xfrm flipV="1">
                <a:off x="6122850" y="214368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4381B2B-178C-4AF6-82A1-665867F251AC}"/>
                  </a:ext>
                </a:extLst>
              </p:cNvPr>
              <p:cNvSpPr/>
              <p:nvPr/>
            </p:nvSpPr>
            <p:spPr>
              <a:xfrm flipV="1">
                <a:off x="5966124" y="206039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973EDED4-0CEF-4450-9FE8-F04B009B661E}"/>
                  </a:ext>
                </a:extLst>
              </p:cNvPr>
              <p:cNvSpPr/>
              <p:nvPr/>
            </p:nvSpPr>
            <p:spPr>
              <a:xfrm flipV="1">
                <a:off x="6257731" y="2252133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CB197383-3322-4CFD-8687-DD520B2DEF1C}"/>
                  </a:ext>
                </a:extLst>
              </p:cNvPr>
              <p:cNvSpPr/>
              <p:nvPr/>
            </p:nvSpPr>
            <p:spPr>
              <a:xfrm flipV="1">
                <a:off x="6213534" y="2116961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88D1707-5F29-46A8-B362-25B8DBCE8D08}"/>
                  </a:ext>
                </a:extLst>
              </p:cNvPr>
              <p:cNvSpPr/>
              <p:nvPr/>
            </p:nvSpPr>
            <p:spPr>
              <a:xfrm flipV="1">
                <a:off x="5993977" y="2396342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25DE71F1-D455-4628-941C-3D5C648322F4}"/>
                  </a:ext>
                </a:extLst>
              </p:cNvPr>
              <p:cNvSpPr/>
              <p:nvPr/>
            </p:nvSpPr>
            <p:spPr>
              <a:xfrm flipV="1">
                <a:off x="6049749" y="2243245"/>
                <a:ext cx="45719" cy="45719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50CE264-190F-4CA5-8C49-EDD895C7843D}"/>
              </a:ext>
            </a:extLst>
          </p:cNvPr>
          <p:cNvGrpSpPr/>
          <p:nvPr/>
        </p:nvGrpSpPr>
        <p:grpSpPr>
          <a:xfrm>
            <a:off x="323528" y="2913248"/>
            <a:ext cx="3501422" cy="3180048"/>
            <a:chOff x="323528" y="2913248"/>
            <a:chExt cx="3501422" cy="31800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0392D66-0746-448E-ACD8-8AD50290C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37" t="6753" r="7761" b="3458"/>
            <a:stretch/>
          </p:blipFill>
          <p:spPr>
            <a:xfrm>
              <a:off x="518232" y="3465780"/>
              <a:ext cx="3090505" cy="248349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5D83A7B-633A-4737-A1D6-0A67C69FB713}"/>
                </a:ext>
              </a:extLst>
            </p:cNvPr>
            <p:cNvSpPr/>
            <p:nvPr/>
          </p:nvSpPr>
          <p:spPr>
            <a:xfrm>
              <a:off x="323528" y="2913248"/>
              <a:ext cx="3501422" cy="318004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83590E4-6B21-4370-AB4C-933494439AC8}"/>
                </a:ext>
              </a:extLst>
            </p:cNvPr>
            <p:cNvSpPr txBox="1"/>
            <p:nvPr/>
          </p:nvSpPr>
          <p:spPr>
            <a:xfrm>
              <a:off x="395536" y="2987660"/>
              <a:ext cx="3347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Topology </a:t>
              </a:r>
              <a:r>
                <a:rPr lang="en-US" altLang="ko-KR"/>
                <a:t>&amp; Drone’s </a:t>
              </a:r>
              <a:r>
                <a:rPr lang="en-US" altLang="ko-KR" dirty="0"/>
                <a:t>movement</a:t>
              </a:r>
              <a:endParaRPr lang="ko-KR" altLang="en-US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A02A4-E1F8-493D-9908-FA8DD60FCE33}"/>
              </a:ext>
            </a:extLst>
          </p:cNvPr>
          <p:cNvSpPr txBox="1"/>
          <p:nvPr/>
        </p:nvSpPr>
        <p:spPr>
          <a:xfrm>
            <a:off x="296515" y="1264442"/>
            <a:ext cx="353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Topology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드론의 위치 표시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EFA147-EF09-43CA-9C90-09AD216E9704}"/>
              </a:ext>
            </a:extLst>
          </p:cNvPr>
          <p:cNvSpPr txBox="1"/>
          <p:nvPr/>
        </p:nvSpPr>
        <p:spPr>
          <a:xfrm>
            <a:off x="296515" y="1684800"/>
            <a:ext cx="353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- 3D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가상 지형에 센서를 표시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A609CCD-AF23-44CE-B2B3-CD049BE3F606}"/>
              </a:ext>
            </a:extLst>
          </p:cNvPr>
          <p:cNvSpPr txBox="1"/>
          <p:nvPr/>
        </p:nvSpPr>
        <p:spPr>
          <a:xfrm>
            <a:off x="296515" y="2129747"/>
            <a:ext cx="353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- 3D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가상 지형에 드론의 움직임과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연결 상태 표시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5F6CF85D-CF92-4008-87E9-8A603ACC49A5}"/>
              </a:ext>
            </a:extLst>
          </p:cNvPr>
          <p:cNvGrpSpPr/>
          <p:nvPr/>
        </p:nvGrpSpPr>
        <p:grpSpPr>
          <a:xfrm>
            <a:off x="327350" y="2913615"/>
            <a:ext cx="3501422" cy="3180048"/>
            <a:chOff x="327350" y="2913615"/>
            <a:chExt cx="3501422" cy="3180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658F43F-A2F6-4873-897F-9FC412DE7B9C}"/>
                </a:ext>
              </a:extLst>
            </p:cNvPr>
            <p:cNvGrpSpPr/>
            <p:nvPr/>
          </p:nvGrpSpPr>
          <p:grpSpPr>
            <a:xfrm>
              <a:off x="327350" y="2913615"/>
              <a:ext cx="3501422" cy="3180048"/>
              <a:chOff x="1979712" y="1916832"/>
              <a:chExt cx="3501422" cy="3180048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7CFD0212-22E5-4E25-B50A-D137896B536D}"/>
                  </a:ext>
                </a:extLst>
              </p:cNvPr>
              <p:cNvGrpSpPr/>
              <p:nvPr/>
            </p:nvGrpSpPr>
            <p:grpSpPr>
              <a:xfrm>
                <a:off x="1979712" y="1916832"/>
                <a:ext cx="3501422" cy="3180048"/>
                <a:chOff x="323528" y="2913248"/>
                <a:chExt cx="3501422" cy="3180048"/>
              </a:xfrm>
            </p:grpSpPr>
            <p:pic>
              <p:nvPicPr>
                <p:cNvPr id="121" name="그림 120">
                  <a:extLst>
                    <a:ext uri="{FF2B5EF4-FFF2-40B4-BE49-F238E27FC236}">
                      <a16:creationId xmlns:a16="http://schemas.microsoft.com/office/drawing/2014/main" id="{4EABEF7E-1427-45CF-9B6E-FBEF9F636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437" t="6753" r="7761" b="3458"/>
                <a:stretch/>
              </p:blipFill>
              <p:spPr>
                <a:xfrm>
                  <a:off x="518232" y="3465780"/>
                  <a:ext cx="3090505" cy="2483499"/>
                </a:xfrm>
                <a:prstGeom prst="rect">
                  <a:avLst/>
                </a:prstGeom>
              </p:spPr>
            </p:pic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F2D9A4F4-5B6B-4CE3-A969-099B4B937DAC}"/>
                    </a:ext>
                  </a:extLst>
                </p:cNvPr>
                <p:cNvSpPr/>
                <p:nvPr/>
              </p:nvSpPr>
              <p:spPr>
                <a:xfrm>
                  <a:off x="323528" y="2913248"/>
                  <a:ext cx="3501422" cy="3180048"/>
                </a:xfrm>
                <a:prstGeom prst="rect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305AE17-2BB1-47AE-98A2-ED4214AD2F26}"/>
                    </a:ext>
                  </a:extLst>
                </p:cNvPr>
                <p:cNvSpPr txBox="1"/>
                <p:nvPr/>
              </p:nvSpPr>
              <p:spPr>
                <a:xfrm>
                  <a:off x="395536" y="2987660"/>
                  <a:ext cx="3347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Topology </a:t>
                  </a:r>
                  <a:r>
                    <a:rPr lang="en-US" altLang="ko-KR"/>
                    <a:t>&amp; Drone’s </a:t>
                  </a:r>
                  <a:r>
                    <a:rPr lang="en-US" altLang="ko-KR" dirty="0"/>
                    <a:t>movement</a:t>
                  </a:r>
                  <a:endParaRPr lang="ko-KR" altLang="en-US" dirty="0"/>
                </a:p>
              </p:txBody>
            </p:sp>
          </p:grp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3A260B35-9444-4EDE-80A6-C7D99C6BE2CD}"/>
                  </a:ext>
                </a:extLst>
              </p:cNvPr>
              <p:cNvSpPr/>
              <p:nvPr/>
            </p:nvSpPr>
            <p:spPr>
              <a:xfrm>
                <a:off x="2843808" y="3127956"/>
                <a:ext cx="288032" cy="21602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F1C16054-26B5-45B7-AD31-9F8F02D646FB}"/>
                  </a:ext>
                </a:extLst>
              </p:cNvPr>
              <p:cNvSpPr/>
              <p:nvPr/>
            </p:nvSpPr>
            <p:spPr>
              <a:xfrm>
                <a:off x="3018706" y="4111360"/>
                <a:ext cx="288032" cy="216024"/>
              </a:xfrm>
              <a:prstGeom prst="ellipse">
                <a:avLst/>
              </a:prstGeom>
              <a:noFill/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5283AB4-DE02-46A5-BBE4-F681B53F2552}"/>
                  </a:ext>
                </a:extLst>
              </p:cNvPr>
              <p:cNvSpPr/>
              <p:nvPr/>
            </p:nvSpPr>
            <p:spPr>
              <a:xfrm>
                <a:off x="4283968" y="2996952"/>
                <a:ext cx="288032" cy="216024"/>
              </a:xfrm>
              <a:prstGeom prst="ellipse">
                <a:avLst/>
              </a:prstGeom>
              <a:noFill/>
              <a:ln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7ABE8D00-8D23-4E46-A41B-CF89A1A99B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7595" y="3146786"/>
                <a:ext cx="223369" cy="6619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>
                <a:extLst>
                  <a:ext uri="{FF2B5EF4-FFF2-40B4-BE49-F238E27FC236}">
                    <a16:creationId xmlns:a16="http://schemas.microsoft.com/office/drawing/2014/main" id="{4A76BBD1-A69E-47E8-932A-80F4478C5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3968" y="3235968"/>
                <a:ext cx="144016" cy="983404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7D58287-FCF2-4178-B9D0-5345E049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1581" y="4093305"/>
                <a:ext cx="175596" cy="123546"/>
              </a:xfrm>
              <a:prstGeom prst="straightConnector1">
                <a:avLst/>
              </a:prstGeom>
              <a:ln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83" name="직선 연결선 7182">
              <a:extLst>
                <a:ext uri="{FF2B5EF4-FFF2-40B4-BE49-F238E27FC236}">
                  <a16:creationId xmlns:a16="http://schemas.microsoft.com/office/drawing/2014/main" id="{926EFA31-9A60-436B-88E2-E34D07720E0D}"/>
                </a:ext>
              </a:extLst>
            </p:cNvPr>
            <p:cNvCxnSpPr>
              <a:cxnSpLocks/>
              <a:stCxn id="115" idx="6"/>
              <a:endCxn id="117" idx="2"/>
            </p:cNvCxnSpPr>
            <p:nvPr/>
          </p:nvCxnSpPr>
          <p:spPr>
            <a:xfrm flipV="1">
              <a:off x="1479478" y="4101747"/>
              <a:ext cx="1152128" cy="13100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CB7252A4-28BC-4623-8729-8005CCF91028}"/>
                </a:ext>
              </a:extLst>
            </p:cNvPr>
            <p:cNvCxnSpPr>
              <a:cxnSpLocks/>
              <a:stCxn id="115" idx="4"/>
              <a:endCxn id="116" idx="0"/>
            </p:cNvCxnSpPr>
            <p:nvPr/>
          </p:nvCxnSpPr>
          <p:spPr>
            <a:xfrm>
              <a:off x="1335462" y="4340763"/>
              <a:ext cx="174898" cy="76738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B0EBC691-A94C-4727-9FBB-4050222F9511}"/>
              </a:ext>
            </a:extLst>
          </p:cNvPr>
          <p:cNvGrpSpPr/>
          <p:nvPr/>
        </p:nvGrpSpPr>
        <p:grpSpPr>
          <a:xfrm>
            <a:off x="3983802" y="1142849"/>
            <a:ext cx="5200660" cy="4950447"/>
            <a:chOff x="3979852" y="1142849"/>
            <a:chExt cx="5200660" cy="4950447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E030B5D-C377-47D7-BB31-8B9E9B8D9166}"/>
                </a:ext>
              </a:extLst>
            </p:cNvPr>
            <p:cNvSpPr txBox="1"/>
            <p:nvPr/>
          </p:nvSpPr>
          <p:spPr>
            <a:xfrm>
              <a:off x="4123869" y="5085184"/>
              <a:ext cx="50566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Iteration increasing -&gt; Drone’s location move</a:t>
              </a:r>
            </a:p>
            <a:p>
              <a:r>
                <a:rPr lang="en-US" altLang="ko-KR" sz="1600" dirty="0"/>
                <a:t>Strong connection</a:t>
              </a:r>
            </a:p>
            <a:p>
              <a:r>
                <a:rPr lang="en-US" altLang="ko-KR" sz="1600" dirty="0"/>
                <a:t>Weak  connection</a:t>
              </a:r>
              <a:endParaRPr lang="ko-KR" altLang="en-US" sz="16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82A305-CAF0-43F1-8F08-48041B5F029F}"/>
                </a:ext>
              </a:extLst>
            </p:cNvPr>
            <p:cNvSpPr/>
            <p:nvPr/>
          </p:nvSpPr>
          <p:spPr>
            <a:xfrm>
              <a:off x="3979852" y="1142849"/>
              <a:ext cx="5056643" cy="495044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F969B778-554B-4594-89DD-7D44C6540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0" t="6699" r="14394" b="17791"/>
            <a:stretch/>
          </p:blipFill>
          <p:spPr>
            <a:xfrm>
              <a:off x="4161095" y="1268760"/>
              <a:ext cx="4650367" cy="3852186"/>
            </a:xfrm>
            <a:prstGeom prst="rect">
              <a:avLst/>
            </a:prstGeom>
            <a:solidFill>
              <a:srgbClr val="00B050"/>
            </a:solidFill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C74052B1-0AA2-4EEC-AF0A-F6B336567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8" y="2550352"/>
              <a:ext cx="715966" cy="715966"/>
            </a:xfrm>
            <a:prstGeom prst="rect">
              <a:avLst/>
            </a:prstGeom>
          </p:spPr>
        </p:pic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84ED9DB-EAE2-4819-B3A2-3CFC4E5EFE35}"/>
                </a:ext>
              </a:extLst>
            </p:cNvPr>
            <p:cNvCxnSpPr>
              <a:cxnSpLocks/>
              <a:stCxn id="218" idx="3"/>
              <a:endCxn id="161" idx="3"/>
            </p:cNvCxnSpPr>
            <p:nvPr/>
          </p:nvCxnSpPr>
          <p:spPr>
            <a:xfrm flipV="1">
              <a:off x="7928084" y="2776188"/>
              <a:ext cx="625447" cy="274427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FA3F5FF1-D2D4-47DA-A63F-13F9827F7090}"/>
                </a:ext>
              </a:extLst>
            </p:cNvPr>
            <p:cNvCxnSpPr>
              <a:cxnSpLocks/>
              <a:stCxn id="219" idx="3"/>
              <a:endCxn id="216" idx="1"/>
            </p:cNvCxnSpPr>
            <p:nvPr/>
          </p:nvCxnSpPr>
          <p:spPr>
            <a:xfrm>
              <a:off x="6255548" y="2022684"/>
              <a:ext cx="538230" cy="608433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09F579-A167-4CE4-9D73-6F9F9C71F53B}"/>
                </a:ext>
              </a:extLst>
            </p:cNvPr>
            <p:cNvCxnSpPr>
              <a:cxnSpLocks/>
              <a:stCxn id="216" idx="2"/>
              <a:endCxn id="218" idx="1"/>
            </p:cNvCxnSpPr>
            <p:nvPr/>
          </p:nvCxnSpPr>
          <p:spPr>
            <a:xfrm>
              <a:off x="7033859" y="2772042"/>
              <a:ext cx="414064" cy="27857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C1FBF99B-5A4D-4D00-8FA2-9F895F7D6AE1}"/>
                </a:ext>
              </a:extLst>
            </p:cNvPr>
            <p:cNvCxnSpPr>
              <a:cxnSpLocks/>
            </p:cNvCxnSpPr>
            <p:nvPr/>
          </p:nvCxnSpPr>
          <p:spPr>
            <a:xfrm>
              <a:off x="5951046" y="5733256"/>
              <a:ext cx="9213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24FE056F-E35C-4467-B013-8862B14F7CC1}"/>
                </a:ext>
              </a:extLst>
            </p:cNvPr>
            <p:cNvCxnSpPr>
              <a:cxnSpLocks/>
            </p:cNvCxnSpPr>
            <p:nvPr/>
          </p:nvCxnSpPr>
          <p:spPr>
            <a:xfrm>
              <a:off x="5951046" y="5517232"/>
              <a:ext cx="9213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7A741B8-A7A6-4B73-8EFD-6B0AC0EA7E81}"/>
                </a:ext>
              </a:extLst>
            </p:cNvPr>
            <p:cNvSpPr/>
            <p:nvPr/>
          </p:nvSpPr>
          <p:spPr>
            <a:xfrm>
              <a:off x="8532440" y="2653263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A7FF1DE3-F8EC-47D0-8536-ADF04BA5B1C1}"/>
                </a:ext>
              </a:extLst>
            </p:cNvPr>
            <p:cNvSpPr/>
            <p:nvPr/>
          </p:nvSpPr>
          <p:spPr>
            <a:xfrm flipV="1">
              <a:off x="5933409" y="3106493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7D95DC53-EE51-4BA3-B1D0-46CFFF6974F5}"/>
                </a:ext>
              </a:extLst>
            </p:cNvPr>
            <p:cNvSpPr/>
            <p:nvPr/>
          </p:nvSpPr>
          <p:spPr>
            <a:xfrm flipV="1">
              <a:off x="5485180" y="3016657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7FE0985-7F03-402B-B2E9-AE616AC6BCC4}"/>
                </a:ext>
              </a:extLst>
            </p:cNvPr>
            <p:cNvSpPr/>
            <p:nvPr/>
          </p:nvSpPr>
          <p:spPr>
            <a:xfrm flipV="1">
              <a:off x="5724128" y="3384384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1132F02-D17B-45F5-A5B5-3734627233B3}"/>
                </a:ext>
              </a:extLst>
            </p:cNvPr>
            <p:cNvSpPr/>
            <p:nvPr/>
          </p:nvSpPr>
          <p:spPr>
            <a:xfrm flipV="1">
              <a:off x="6156232" y="3717032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C2CE8433-1EDC-4E6C-AA97-DB5DB15A0C95}"/>
                </a:ext>
              </a:extLst>
            </p:cNvPr>
            <p:cNvSpPr/>
            <p:nvPr/>
          </p:nvSpPr>
          <p:spPr>
            <a:xfrm flipV="1">
              <a:off x="6406720" y="3616643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129CCE64-437E-4CD8-B0E4-A96298210739}"/>
                </a:ext>
              </a:extLst>
            </p:cNvPr>
            <p:cNvSpPr/>
            <p:nvPr/>
          </p:nvSpPr>
          <p:spPr>
            <a:xfrm flipV="1">
              <a:off x="6241568" y="3310624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EE5F6AF9-6590-4592-BF7E-A56F9DEF5AB4}"/>
                </a:ext>
              </a:extLst>
            </p:cNvPr>
            <p:cNvSpPr/>
            <p:nvPr/>
          </p:nvSpPr>
          <p:spPr>
            <a:xfrm flipV="1">
              <a:off x="6508173" y="3450082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586B109-D077-4B7E-AA99-9C36EED5F6CF}"/>
                </a:ext>
              </a:extLst>
            </p:cNvPr>
            <p:cNvSpPr/>
            <p:nvPr/>
          </p:nvSpPr>
          <p:spPr>
            <a:xfrm flipV="1">
              <a:off x="6658221" y="2607544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2665C2-DEF2-4929-8615-D2039141A2ED}"/>
                </a:ext>
              </a:extLst>
            </p:cNvPr>
            <p:cNvSpPr/>
            <p:nvPr/>
          </p:nvSpPr>
          <p:spPr>
            <a:xfrm flipV="1">
              <a:off x="6805783" y="2653263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6937503-5D18-4812-95D2-44AA8ED93CDA}"/>
                </a:ext>
              </a:extLst>
            </p:cNvPr>
            <p:cNvSpPr/>
            <p:nvPr/>
          </p:nvSpPr>
          <p:spPr>
            <a:xfrm flipV="1">
              <a:off x="6704151" y="272248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C9922247-1DB4-423B-B400-0AB2A6B6ABD9}"/>
                </a:ext>
              </a:extLst>
            </p:cNvPr>
            <p:cNvSpPr/>
            <p:nvPr/>
          </p:nvSpPr>
          <p:spPr>
            <a:xfrm flipV="1">
              <a:off x="6745086" y="2542812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316D2E52-6CE0-4FFB-B4E0-4EB35B8FD3AC}"/>
                </a:ext>
              </a:extLst>
            </p:cNvPr>
            <p:cNvSpPr/>
            <p:nvPr/>
          </p:nvSpPr>
          <p:spPr>
            <a:xfrm flipV="1">
              <a:off x="7004132" y="2730469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A3EF6939-899C-40E1-8BEB-CDA420D8BED9}"/>
                </a:ext>
              </a:extLst>
            </p:cNvPr>
            <p:cNvSpPr/>
            <p:nvPr/>
          </p:nvSpPr>
          <p:spPr>
            <a:xfrm flipV="1">
              <a:off x="6943435" y="2620018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38C9AAF3-A86A-4CF1-B12F-230E95B12CCC}"/>
                </a:ext>
              </a:extLst>
            </p:cNvPr>
            <p:cNvSpPr/>
            <p:nvPr/>
          </p:nvSpPr>
          <p:spPr>
            <a:xfrm flipV="1">
              <a:off x="7651763" y="3136851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7851CFB-1434-4744-994B-8353099A80BD}"/>
                </a:ext>
              </a:extLst>
            </p:cNvPr>
            <p:cNvSpPr/>
            <p:nvPr/>
          </p:nvSpPr>
          <p:spPr>
            <a:xfrm flipV="1">
              <a:off x="7850112" y="3214057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099BFB4-63EA-4D90-A31F-79C75067970B}"/>
                </a:ext>
              </a:extLst>
            </p:cNvPr>
            <p:cNvSpPr/>
            <p:nvPr/>
          </p:nvSpPr>
          <p:spPr>
            <a:xfrm flipV="1">
              <a:off x="7789415" y="3103606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5046984D-24A6-421D-99A0-9DADB9E66EE4}"/>
                </a:ext>
              </a:extLst>
            </p:cNvPr>
            <p:cNvSpPr/>
            <p:nvPr/>
          </p:nvSpPr>
          <p:spPr>
            <a:xfrm flipV="1">
              <a:off x="7872971" y="3136851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E5627CB-7FAA-44F4-94B5-0E78E8DB85AE}"/>
                </a:ext>
              </a:extLst>
            </p:cNvPr>
            <p:cNvSpPr/>
            <p:nvPr/>
          </p:nvSpPr>
          <p:spPr>
            <a:xfrm flipV="1">
              <a:off x="8071320" y="321405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D02ED822-D67D-4A30-B55B-F9A379CBAE99}"/>
                </a:ext>
              </a:extLst>
            </p:cNvPr>
            <p:cNvSpPr/>
            <p:nvPr/>
          </p:nvSpPr>
          <p:spPr>
            <a:xfrm flipV="1">
              <a:off x="8010623" y="3103606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FBE2A110-80F7-43FB-8E17-62E89E4BD81B}"/>
                </a:ext>
              </a:extLst>
            </p:cNvPr>
            <p:cNvSpPr/>
            <p:nvPr/>
          </p:nvSpPr>
          <p:spPr>
            <a:xfrm flipV="1">
              <a:off x="7750937" y="3259776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E1572E7-B583-432D-8419-BDDB910196D7}"/>
                </a:ext>
              </a:extLst>
            </p:cNvPr>
            <p:cNvSpPr/>
            <p:nvPr/>
          </p:nvSpPr>
          <p:spPr>
            <a:xfrm flipV="1">
              <a:off x="7185279" y="2885475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940030C4-4719-4325-BAC0-A2FADE7631DD}"/>
                </a:ext>
              </a:extLst>
            </p:cNvPr>
            <p:cNvSpPr/>
            <p:nvPr/>
          </p:nvSpPr>
          <p:spPr>
            <a:xfrm flipV="1">
              <a:off x="7185279" y="3442920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65C02-7980-4EB9-A030-BD16E36B1E88}"/>
                </a:ext>
              </a:extLst>
            </p:cNvPr>
            <p:cNvSpPr/>
            <p:nvPr/>
          </p:nvSpPr>
          <p:spPr>
            <a:xfrm flipV="1">
              <a:off x="6895429" y="3544642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3B32A9A-14C5-4DE9-AF10-339EB29A53B8}"/>
                </a:ext>
              </a:extLst>
            </p:cNvPr>
            <p:cNvSpPr/>
            <p:nvPr/>
          </p:nvSpPr>
          <p:spPr>
            <a:xfrm flipV="1">
              <a:off x="6832225" y="3001659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6A91D85A-DAD1-4F03-9CD5-E82B33467C22}"/>
                </a:ext>
              </a:extLst>
            </p:cNvPr>
            <p:cNvSpPr/>
            <p:nvPr/>
          </p:nvSpPr>
          <p:spPr>
            <a:xfrm flipV="1">
              <a:off x="7115523" y="3243458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28EEA5F-F13E-4DB3-88B6-AC6AB67B7B01}"/>
                </a:ext>
              </a:extLst>
            </p:cNvPr>
            <p:cNvSpPr/>
            <p:nvPr/>
          </p:nvSpPr>
          <p:spPr>
            <a:xfrm flipV="1">
              <a:off x="7452320" y="331330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830C2124-CC5B-4080-B2A6-DADB3CE41E8B}"/>
                </a:ext>
              </a:extLst>
            </p:cNvPr>
            <p:cNvSpPr/>
            <p:nvPr/>
          </p:nvSpPr>
          <p:spPr>
            <a:xfrm flipV="1">
              <a:off x="6874768" y="2540824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FD6D460-04A4-4BF2-B3CC-C1DC9F57723B}"/>
                </a:ext>
              </a:extLst>
            </p:cNvPr>
            <p:cNvSpPr/>
            <p:nvPr/>
          </p:nvSpPr>
          <p:spPr>
            <a:xfrm flipV="1">
              <a:off x="6950812" y="2502831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EB02C5A3-ACAC-4C61-B548-95A05B41723A}"/>
                </a:ext>
              </a:extLst>
            </p:cNvPr>
            <p:cNvSpPr/>
            <p:nvPr/>
          </p:nvSpPr>
          <p:spPr>
            <a:xfrm flipV="1">
              <a:off x="6351558" y="3469564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A51063-35D3-4B2A-881D-8D1C53268BED}"/>
                </a:ext>
              </a:extLst>
            </p:cNvPr>
            <p:cNvSpPr/>
            <p:nvPr/>
          </p:nvSpPr>
          <p:spPr>
            <a:xfrm flipV="1">
              <a:off x="6440559" y="3473030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4E0EBF9-F9E0-4F24-9D61-F10D3BE934C6}"/>
                </a:ext>
              </a:extLst>
            </p:cNvPr>
            <p:cNvSpPr/>
            <p:nvPr/>
          </p:nvSpPr>
          <p:spPr>
            <a:xfrm flipV="1">
              <a:off x="6232689" y="3526647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B6C4F6DD-141A-42D4-A635-83E6B8927C0D}"/>
                </a:ext>
              </a:extLst>
            </p:cNvPr>
            <p:cNvSpPr/>
            <p:nvPr/>
          </p:nvSpPr>
          <p:spPr>
            <a:xfrm flipV="1">
              <a:off x="6255548" y="345073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9610835-6036-43CC-9FAA-19311ADA1CFA}"/>
                </a:ext>
              </a:extLst>
            </p:cNvPr>
            <p:cNvSpPr/>
            <p:nvPr/>
          </p:nvSpPr>
          <p:spPr>
            <a:xfrm flipV="1">
              <a:off x="6503441" y="3564403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1051283C-870A-4335-B733-5956C5BC7EEC}"/>
                </a:ext>
              </a:extLst>
            </p:cNvPr>
            <p:cNvSpPr/>
            <p:nvPr/>
          </p:nvSpPr>
          <p:spPr>
            <a:xfrm flipV="1">
              <a:off x="6606471" y="3369825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A1D91FAC-FBC5-4F0E-A969-E102861C35C3}"/>
                </a:ext>
              </a:extLst>
            </p:cNvPr>
            <p:cNvSpPr/>
            <p:nvPr/>
          </p:nvSpPr>
          <p:spPr>
            <a:xfrm flipV="1">
              <a:off x="6035333" y="2939531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128479AC-052F-4BBF-912A-560A7C20F67B}"/>
                </a:ext>
              </a:extLst>
            </p:cNvPr>
            <p:cNvSpPr/>
            <p:nvPr/>
          </p:nvSpPr>
          <p:spPr>
            <a:xfrm flipV="1">
              <a:off x="5933409" y="2719028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6A5F241-8223-4D71-93A1-C75BC4B3124B}"/>
                </a:ext>
              </a:extLst>
            </p:cNvPr>
            <p:cNvSpPr/>
            <p:nvPr/>
          </p:nvSpPr>
          <p:spPr>
            <a:xfrm flipV="1">
              <a:off x="6156232" y="2365003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F816863-76E5-4235-86F5-6300F1CA2AC7}"/>
                </a:ext>
              </a:extLst>
            </p:cNvPr>
            <p:cNvSpPr/>
            <p:nvPr/>
          </p:nvSpPr>
          <p:spPr>
            <a:xfrm flipV="1">
              <a:off x="5941426" y="2281400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7878075-056E-41F5-AF79-881F1F720759}"/>
                </a:ext>
              </a:extLst>
            </p:cNvPr>
            <p:cNvSpPr/>
            <p:nvPr/>
          </p:nvSpPr>
          <p:spPr>
            <a:xfrm flipV="1">
              <a:off x="5800630" y="2498949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6F8E2E0-6352-4E6D-BD64-80CF51AA28B1}"/>
                </a:ext>
              </a:extLst>
            </p:cNvPr>
            <p:cNvSpPr/>
            <p:nvPr/>
          </p:nvSpPr>
          <p:spPr>
            <a:xfrm flipV="1">
              <a:off x="5701268" y="2867529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6F6C42F7-6676-496F-9624-63AEAA0777E5}"/>
                </a:ext>
              </a:extLst>
            </p:cNvPr>
            <p:cNvSpPr/>
            <p:nvPr/>
          </p:nvSpPr>
          <p:spPr>
            <a:xfrm flipV="1">
              <a:off x="6016837" y="3570924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969D2F0-DA97-48A4-B9AC-B93A2144471A}"/>
                </a:ext>
              </a:extLst>
            </p:cNvPr>
            <p:cNvSpPr/>
            <p:nvPr/>
          </p:nvSpPr>
          <p:spPr>
            <a:xfrm flipV="1">
              <a:off x="6472083" y="3026717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95D55F9-D9AD-4EAF-B53E-FA385B05E941}"/>
                </a:ext>
              </a:extLst>
            </p:cNvPr>
            <p:cNvSpPr/>
            <p:nvPr/>
          </p:nvSpPr>
          <p:spPr>
            <a:xfrm flipV="1">
              <a:off x="6493522" y="2830133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74ED1E55-81DB-4E36-A87F-A2074F1FAC3E}"/>
                </a:ext>
              </a:extLst>
            </p:cNvPr>
            <p:cNvSpPr/>
            <p:nvPr/>
          </p:nvSpPr>
          <p:spPr>
            <a:xfrm flipV="1">
              <a:off x="6264427" y="2659796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53E1621-B082-4662-873C-A6C67A880B12}"/>
                </a:ext>
              </a:extLst>
            </p:cNvPr>
            <p:cNvSpPr/>
            <p:nvPr/>
          </p:nvSpPr>
          <p:spPr>
            <a:xfrm flipV="1">
              <a:off x="6138225" y="2255883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20B4F52B-F61F-40EF-A910-126B8F7D4C09}"/>
                </a:ext>
              </a:extLst>
            </p:cNvPr>
            <p:cNvSpPr/>
            <p:nvPr/>
          </p:nvSpPr>
          <p:spPr>
            <a:xfrm flipV="1">
              <a:off x="6035333" y="2183288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C04BD53-0616-4947-8954-88C1C4EB5130}"/>
                </a:ext>
              </a:extLst>
            </p:cNvPr>
            <p:cNvSpPr/>
            <p:nvPr/>
          </p:nvSpPr>
          <p:spPr>
            <a:xfrm flipV="1">
              <a:off x="5951046" y="2166074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47EC2358-B98D-484F-B0FA-59C34A509A84}"/>
                </a:ext>
              </a:extLst>
            </p:cNvPr>
            <p:cNvSpPr/>
            <p:nvPr/>
          </p:nvSpPr>
          <p:spPr>
            <a:xfrm flipV="1">
              <a:off x="6044953" y="2067962"/>
              <a:ext cx="45719" cy="45719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C2F2F9E-7D49-4F8C-AD4D-809CDB47CB2A}"/>
                </a:ext>
              </a:extLst>
            </p:cNvPr>
            <p:cNvSpPr/>
            <p:nvPr/>
          </p:nvSpPr>
          <p:spPr>
            <a:xfrm flipV="1">
              <a:off x="6122850" y="2143683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1D0FCDAC-A397-46D0-9878-7B5E6562861D}"/>
                </a:ext>
              </a:extLst>
            </p:cNvPr>
            <p:cNvSpPr/>
            <p:nvPr/>
          </p:nvSpPr>
          <p:spPr>
            <a:xfrm flipV="1">
              <a:off x="5966124" y="2060398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27306FC0-BF06-405A-A367-E2B54613CBEC}"/>
                </a:ext>
              </a:extLst>
            </p:cNvPr>
            <p:cNvSpPr/>
            <p:nvPr/>
          </p:nvSpPr>
          <p:spPr>
            <a:xfrm flipV="1">
              <a:off x="6257731" y="2252133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CC658B1-1997-4B99-B2A6-C25EED2D0EA8}"/>
                </a:ext>
              </a:extLst>
            </p:cNvPr>
            <p:cNvSpPr/>
            <p:nvPr/>
          </p:nvSpPr>
          <p:spPr>
            <a:xfrm flipV="1">
              <a:off x="6213534" y="2116961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7FCDFA99-D1DD-4A5B-B5CB-B31A2DCE3118}"/>
                </a:ext>
              </a:extLst>
            </p:cNvPr>
            <p:cNvSpPr/>
            <p:nvPr/>
          </p:nvSpPr>
          <p:spPr>
            <a:xfrm flipV="1">
              <a:off x="5993977" y="2396342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0C43D3D-95CA-449B-94A0-7DDBBC02107C}"/>
                </a:ext>
              </a:extLst>
            </p:cNvPr>
            <p:cNvSpPr/>
            <p:nvPr/>
          </p:nvSpPr>
          <p:spPr>
            <a:xfrm flipV="1">
              <a:off x="6049749" y="2243245"/>
              <a:ext cx="45719" cy="45719"/>
            </a:xfrm>
            <a:prstGeom prst="ellipse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C7B5D2B7-E929-45F7-B1A8-8C7EEB811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01"/>
            <a:stretch/>
          </p:blipFill>
          <p:spPr>
            <a:xfrm>
              <a:off x="6793778" y="2490191"/>
              <a:ext cx="480161" cy="281851"/>
            </a:xfrm>
            <a:prstGeom prst="rect">
              <a:avLst/>
            </a:prstGeom>
          </p:spPr>
        </p:pic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E0063C14-03A4-4E35-8673-D135DBE2C2E0}"/>
                </a:ext>
              </a:extLst>
            </p:cNvPr>
            <p:cNvSpPr/>
            <p:nvPr/>
          </p:nvSpPr>
          <p:spPr>
            <a:xfrm flipV="1">
              <a:off x="7687026" y="3033405"/>
              <a:ext cx="45719" cy="4571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ABF398AA-FF13-4596-B597-3D05E7571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FFA1F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01"/>
            <a:stretch/>
          </p:blipFill>
          <p:spPr>
            <a:xfrm>
              <a:off x="7447923" y="2909689"/>
              <a:ext cx="480161" cy="281851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1FCF4C91-326A-4370-B022-BB44A6830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01"/>
            <a:stretch/>
          </p:blipFill>
          <p:spPr>
            <a:xfrm>
              <a:off x="5775387" y="1881758"/>
              <a:ext cx="480161" cy="2818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39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슬라이드 번호 개체 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40000"/>
              </a:spcBef>
              <a:spcAft>
                <a:spcPct val="15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spcBef>
                <a:spcPct val="3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1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F66D36-E363-40F9-83FD-2D76788D2D5F}" type="slidenum">
              <a:rPr kumimoji="0" lang="en-US" altLang="ko-KR" sz="1200">
                <a:latin typeface="Copperplate Gothic Bold" panose="020E0705020206020404" pitchFamily="34" charset="0"/>
                <a:ea typeface="굴림" panose="020B0600000101010101" pitchFamily="50" charset="-127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kumimoji="0" lang="en-US" altLang="ko-KR" sz="1200">
              <a:latin typeface="Copperplate Gothic Bold" panose="020E0705020206020404" pitchFamily="34" charset="0"/>
              <a:ea typeface="굴림" panose="020B0600000101010101" pitchFamily="50" charset="-127"/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28625" y="285750"/>
            <a:ext cx="6400800" cy="647700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 Window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1D3197-F432-4C38-BA73-F6AA52E1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48"/>
          <a:stretch/>
        </p:blipFill>
        <p:spPr>
          <a:xfrm>
            <a:off x="5006262" y="4811531"/>
            <a:ext cx="3504964" cy="433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E880A-8CA4-4D2F-B2A3-83B384636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70"/>
          <a:stretch/>
        </p:blipFill>
        <p:spPr>
          <a:xfrm>
            <a:off x="5006262" y="3547012"/>
            <a:ext cx="3504964" cy="424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5425E-4302-46AC-9BA0-4780AE8C4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88"/>
          <a:stretch/>
        </p:blipFill>
        <p:spPr>
          <a:xfrm>
            <a:off x="5006262" y="2348148"/>
            <a:ext cx="3504964" cy="40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F325A-726E-4EC4-87A8-CD2BB9E48455}"/>
              </a:ext>
            </a:extLst>
          </p:cNvPr>
          <p:cNvSpPr txBox="1"/>
          <p:nvPr/>
        </p:nvSpPr>
        <p:spPr>
          <a:xfrm>
            <a:off x="3946429" y="2474206"/>
            <a:ext cx="103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UAV1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A50139-89C6-42BD-8E55-4506860180BE}"/>
              </a:ext>
            </a:extLst>
          </p:cNvPr>
          <p:cNvSpPr/>
          <p:nvPr/>
        </p:nvSpPr>
        <p:spPr>
          <a:xfrm>
            <a:off x="3491880" y="1268760"/>
            <a:ext cx="5552732" cy="46805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920ED-55ED-4767-AD0C-1235045C6751}"/>
              </a:ext>
            </a:extLst>
          </p:cNvPr>
          <p:cNvSpPr txBox="1"/>
          <p:nvPr/>
        </p:nvSpPr>
        <p:spPr>
          <a:xfrm>
            <a:off x="3953370" y="3676985"/>
            <a:ext cx="103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UAV2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B153F-F771-4B78-8A9F-A9D72A5E8AC7}"/>
              </a:ext>
            </a:extLst>
          </p:cNvPr>
          <p:cNvSpPr txBox="1"/>
          <p:nvPr/>
        </p:nvSpPr>
        <p:spPr>
          <a:xfrm>
            <a:off x="3973017" y="4927883"/>
            <a:ext cx="103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UAV3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EAE3E7-4717-4140-B966-94351C5CEA31}"/>
              </a:ext>
            </a:extLst>
          </p:cNvPr>
          <p:cNvCxnSpPr/>
          <p:nvPr/>
        </p:nvCxnSpPr>
        <p:spPr>
          <a:xfrm flipH="1" flipV="1">
            <a:off x="5076056" y="2810795"/>
            <a:ext cx="267" cy="3163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22E02-7BEC-42FA-8B7B-73CD565B02C2}"/>
              </a:ext>
            </a:extLst>
          </p:cNvPr>
          <p:cNvSpPr txBox="1"/>
          <p:nvPr/>
        </p:nvSpPr>
        <p:spPr>
          <a:xfrm>
            <a:off x="4697016" y="1583703"/>
            <a:ext cx="412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&lt;Each Drone’s Utility&gt;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F6E84-8CB0-43E9-8273-68D13AF7A0C4}"/>
              </a:ext>
            </a:extLst>
          </p:cNvPr>
          <p:cNvSpPr txBox="1"/>
          <p:nvPr/>
        </p:nvSpPr>
        <p:spPr>
          <a:xfrm>
            <a:off x="99388" y="2131773"/>
            <a:ext cx="353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나오는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6FF3B-6658-45D2-A944-44564EA317B3}"/>
              </a:ext>
            </a:extLst>
          </p:cNvPr>
          <p:cNvSpPr txBox="1"/>
          <p:nvPr/>
        </p:nvSpPr>
        <p:spPr>
          <a:xfrm>
            <a:off x="99388" y="2582625"/>
            <a:ext cx="353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눈금 막대를 이용하여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UAV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Utility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변화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DAEC2-6F45-4E87-A9BB-46997CE3A7CB}"/>
              </a:ext>
            </a:extLst>
          </p:cNvPr>
          <p:cNvSpPr txBox="1"/>
          <p:nvPr/>
        </p:nvSpPr>
        <p:spPr>
          <a:xfrm>
            <a:off x="99388" y="3259723"/>
            <a:ext cx="353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다른 출력 종류 및 방법 고안 중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B13F5F-30CB-49AE-821A-7CCF0B28F993}"/>
              </a:ext>
            </a:extLst>
          </p:cNvPr>
          <p:cNvCxnSpPr/>
          <p:nvPr/>
        </p:nvCxnSpPr>
        <p:spPr>
          <a:xfrm flipH="1" flipV="1">
            <a:off x="5076056" y="4020509"/>
            <a:ext cx="267" cy="3163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C79FBA0-E4F7-418F-B4F5-1D396C3048E1}"/>
              </a:ext>
            </a:extLst>
          </p:cNvPr>
          <p:cNvCxnSpPr/>
          <p:nvPr/>
        </p:nvCxnSpPr>
        <p:spPr>
          <a:xfrm flipH="1" flipV="1">
            <a:off x="5076056" y="5263643"/>
            <a:ext cx="267" cy="3163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4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55 L 0.20469 0.00255 " pathEditMode="relative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30712 -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85 L 0.14167 -0.00185 " pathEditMode="relative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285728"/>
            <a:ext cx="6400816" cy="647700"/>
          </a:xfr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  <a:cs typeface="Calibri" panose="020F0502020204030204" pitchFamily="34" charset="0"/>
              </a:rPr>
              <a:t>Main Window Implementation</a:t>
            </a:r>
            <a:endParaRPr lang="ko-KR" altLang="en-US" dirty="0"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15313" y="6215063"/>
            <a:ext cx="622300" cy="385762"/>
          </a:xfrm>
        </p:spPr>
        <p:txBody>
          <a:bodyPr/>
          <a:lstStyle/>
          <a:p>
            <a:fld id="{8BCF3464-0B4B-486D-B98D-5FC49359FD34}" type="slidenum">
              <a:rPr lang="en-US" altLang="ko-KR" smtClean="0"/>
              <a:pPr/>
              <a:t>6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A13C63-D409-4185-8C9B-FF49B4BB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15" y="1184484"/>
            <a:ext cx="2574961" cy="4980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1B4F75-DFDA-487C-A600-C0E17176F3E8}"/>
              </a:ext>
            </a:extLst>
          </p:cNvPr>
          <p:cNvSpPr txBox="1"/>
          <p:nvPr/>
        </p:nvSpPr>
        <p:spPr>
          <a:xfrm>
            <a:off x="107505" y="3780329"/>
            <a:ext cx="3473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용도에 따른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그룹화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(Clusterting)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80BAD-B8EE-4DF1-9BBD-B0EA28F051A2}"/>
              </a:ext>
            </a:extLst>
          </p:cNvPr>
          <p:cNvSpPr txBox="1"/>
          <p:nvPr/>
        </p:nvSpPr>
        <p:spPr>
          <a:xfrm>
            <a:off x="107504" y="1209470"/>
            <a:ext cx="3467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종류의 다양화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개수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wight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센싱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반경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수신 안테나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gain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횟수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(time)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Swarm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PSO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상수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(c1,c2)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확인하고 싶은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6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추가할 계획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72D670-EFF9-4803-92A0-F1FBFDDEFC45}"/>
              </a:ext>
            </a:extLst>
          </p:cNvPr>
          <p:cNvSpPr txBox="1"/>
          <p:nvPr/>
        </p:nvSpPr>
        <p:spPr>
          <a:xfrm>
            <a:off x="107503" y="4860449"/>
            <a:ext cx="347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값에 따른 유틸리티 확인 가능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56C73-0336-41E8-B64D-3EDB5BCF4B64}"/>
              </a:ext>
            </a:extLst>
          </p:cNvPr>
          <p:cNvSpPr txBox="1"/>
          <p:nvPr/>
        </p:nvSpPr>
        <p:spPr>
          <a:xfrm>
            <a:off x="107502" y="5508521"/>
            <a:ext cx="347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Topology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드론의 움직임 확인 가능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6675B3-B78F-4792-905E-79C2C9221444}"/>
              </a:ext>
            </a:extLst>
          </p:cNvPr>
          <p:cNvSpPr txBox="1"/>
          <p:nvPr/>
        </p:nvSpPr>
        <p:spPr>
          <a:xfrm>
            <a:off x="107503" y="4458598"/>
            <a:ext cx="3473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단위 수정 및 추가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A63333-343F-4AD7-86CE-549EE7676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"/>
          <a:stretch/>
        </p:blipFill>
        <p:spPr>
          <a:xfrm>
            <a:off x="6156176" y="1196752"/>
            <a:ext cx="2574962" cy="2564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4C3C48-1EC7-4FBE-B1FF-3D42278E7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760196"/>
            <a:ext cx="2574961" cy="24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285728"/>
            <a:ext cx="6807700" cy="647700"/>
          </a:xfrm>
        </p:spPr>
        <p:txBody>
          <a:bodyPr/>
          <a:lstStyle/>
          <a:p>
            <a:r>
              <a:rPr lang="en-US" altLang="ko-KR"/>
              <a:t>Insert input data &amp; Show Utility graph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2" name="값 입력 및 실행버튼 및 유틸리티 보기 버튼">
            <a:hlinkClick r:id="" action="ppaction://media"/>
            <a:extLst>
              <a:ext uri="{FF2B5EF4-FFF2-40B4-BE49-F238E27FC236}">
                <a16:creationId xmlns:a16="http://schemas.microsoft.com/office/drawing/2014/main" id="{37510F13-0192-454B-A136-A855AF4A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052736"/>
            <a:ext cx="8837613" cy="51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Sensor Placement by input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2" name="센서 정보 값 변경 및 센서 배치 버튼">
            <a:hlinkClick r:id="" action="ppaction://media"/>
            <a:extLst>
              <a:ext uri="{FF2B5EF4-FFF2-40B4-BE49-F238E27FC236}">
                <a16:creationId xmlns:a16="http://schemas.microsoft.com/office/drawing/2014/main" id="{FC35E499-82AD-486A-9F85-DD8E06B9A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21790"/>
            <a:ext cx="8731325" cy="50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58456F-149C-481E-8CFF-6E3491E3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285728"/>
            <a:ext cx="6807700" cy="647700"/>
          </a:xfrm>
        </p:spPr>
        <p:txBody>
          <a:bodyPr/>
          <a:lstStyle/>
          <a:p>
            <a:r>
              <a:rPr lang="en-US" altLang="ko-KR" sz="2800"/>
              <a:t>Overall Simulation with Drone’s Movement</a:t>
            </a:r>
            <a:endParaRPr lang="ko-KR" altLang="en-US" sz="2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0ED34-342B-41AC-AEF6-0AF6FDB1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3464-0B4B-486D-B98D-5FC49359FD34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2" name="시뮬레이션 보기 버튼">
            <a:hlinkClick r:id="" action="ppaction://media"/>
            <a:extLst>
              <a:ext uri="{FF2B5EF4-FFF2-40B4-BE49-F238E27FC236}">
                <a16:creationId xmlns:a16="http://schemas.microsoft.com/office/drawing/2014/main" id="{921728F3-5ACC-41BD-9BF7-9A6CBA208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073944"/>
            <a:ext cx="8813347" cy="51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모자이크">
  <a:themeElements>
    <a:clrScheme name="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모자이크">
      <a:majorFont>
        <a:latin typeface="Tahoma"/>
        <a:ea typeface="굴림"/>
        <a:cs typeface=""/>
      </a:majorFont>
      <a:minorFont>
        <a:latin typeface="Tahom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모자이크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32881</TotalTime>
  <Words>980</Words>
  <Application>Microsoft Office PowerPoint</Application>
  <PresentationFormat>화면 슬라이드 쇼(4:3)</PresentationFormat>
  <Paragraphs>232</Paragraphs>
  <Slides>24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HY헤드라인M</vt:lpstr>
      <vt:lpstr>굴림</vt:lpstr>
      <vt:lpstr>돋움체</vt:lpstr>
      <vt:lpstr>맑은 고딕</vt:lpstr>
      <vt:lpstr>휴먼둥근헤드라인</vt:lpstr>
      <vt:lpstr>Calibri</vt:lpstr>
      <vt:lpstr>Copperplate Gothic Bold</vt:lpstr>
      <vt:lpstr>Georgia</vt:lpstr>
      <vt:lpstr>Tahoma</vt:lpstr>
      <vt:lpstr>Wingdings</vt:lpstr>
      <vt:lpstr>모자이크</vt:lpstr>
      <vt:lpstr>드론 위치 탐색 알고리즘  MATLAB GUI</vt:lpstr>
      <vt:lpstr>Implementation</vt:lpstr>
      <vt:lpstr>First Main Window</vt:lpstr>
      <vt:lpstr>Second Main Window</vt:lpstr>
      <vt:lpstr>Sub Window</vt:lpstr>
      <vt:lpstr>Main Window Implementation</vt:lpstr>
      <vt:lpstr>Insert input data &amp; Show Utility graph</vt:lpstr>
      <vt:lpstr>Sensor Placement by input</vt:lpstr>
      <vt:lpstr>Overall Simulation with Drone’s Movement</vt:lpstr>
      <vt:lpstr>Partial Simulation with input</vt:lpstr>
      <vt:lpstr>Another Window</vt:lpstr>
      <vt:lpstr>New Sensor Placement Code</vt:lpstr>
      <vt:lpstr>Problems &amp; Future Plans</vt:lpstr>
      <vt:lpstr>Random Sensor Placement</vt:lpstr>
      <vt:lpstr>Input Data</vt:lpstr>
      <vt:lpstr>Another Window</vt:lpstr>
      <vt:lpstr>Increase in The Number of UAVs (1~5개)</vt:lpstr>
      <vt:lpstr>3D Topology</vt:lpstr>
      <vt:lpstr>Problems &amp; Future Plans</vt:lpstr>
      <vt:lpstr>Input Data - PathLoss </vt:lpstr>
      <vt:lpstr>Real Time Output - Utility</vt:lpstr>
      <vt:lpstr>Minimize Drone’s Movement - 2D</vt:lpstr>
      <vt:lpstr>Minimize Drone’s Movement - 3D</vt:lpstr>
      <vt:lpstr>Problems &amp; Future Plans</vt:lpstr>
    </vt:vector>
  </TitlesOfParts>
  <Company>인하대학교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유상조</dc:creator>
  <cp:lastModifiedBy>박 광석</cp:lastModifiedBy>
  <cp:revision>3677</cp:revision>
  <dcterms:created xsi:type="dcterms:W3CDTF">2003-12-11T00:38:10Z</dcterms:created>
  <dcterms:modified xsi:type="dcterms:W3CDTF">2018-11-18T09:53:05Z</dcterms:modified>
</cp:coreProperties>
</file>